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81" r:id="rId2"/>
    <p:sldId id="391" r:id="rId3"/>
    <p:sldId id="282" r:id="rId4"/>
    <p:sldId id="283" r:id="rId5"/>
    <p:sldId id="284" r:id="rId6"/>
    <p:sldId id="278" r:id="rId7"/>
    <p:sldId id="285" r:id="rId8"/>
    <p:sldId id="647" r:id="rId9"/>
    <p:sldId id="648" r:id="rId10"/>
    <p:sldId id="649" r:id="rId11"/>
    <p:sldId id="650" r:id="rId12"/>
    <p:sldId id="651" r:id="rId13"/>
    <p:sldId id="652" r:id="rId14"/>
    <p:sldId id="653" r:id="rId15"/>
    <p:sldId id="654" r:id="rId16"/>
    <p:sldId id="655" r:id="rId17"/>
    <p:sldId id="656" r:id="rId18"/>
    <p:sldId id="657" r:id="rId19"/>
    <p:sldId id="658" r:id="rId20"/>
    <p:sldId id="659" r:id="rId21"/>
    <p:sldId id="660" r:id="rId22"/>
    <p:sldId id="661" r:id="rId23"/>
    <p:sldId id="662" r:id="rId24"/>
    <p:sldId id="663" r:id="rId25"/>
    <p:sldId id="664" r:id="rId26"/>
    <p:sldId id="665" r:id="rId27"/>
    <p:sldId id="260" r:id="rId28"/>
    <p:sldId id="666" r:id="rId29"/>
    <p:sldId id="413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DE07D"/>
    <a:srgbClr val="3EE70D"/>
    <a:srgbClr val="E9E2DB"/>
    <a:srgbClr val="5C3A3B"/>
    <a:srgbClr val="6D7AFF"/>
    <a:srgbClr val="E00D86"/>
    <a:srgbClr val="0DD5E0"/>
    <a:srgbClr val="FF7800"/>
    <a:srgbClr val="FFC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To change bullet colors, select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the text and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go to the </a:t>
            </a:r>
            <a:r>
              <a:rPr lang="en-US" sz="1600" b="1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HOME menu &gt; Bullets and numbers &gt;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choose a bullet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and select a color from the color palette </a:t>
            </a:r>
          </a:p>
          <a:p>
            <a:pPr marL="0" indent="0">
              <a:buClr>
                <a:schemeClr val="bg2"/>
              </a:buClr>
              <a:buFont typeface="Wingdings" panose="05000000000000000000" pitchFamily="2" charset="2"/>
              <a:buNone/>
            </a:pP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47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Page numbers are flushed right using the tab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function </a:t>
            </a:r>
            <a:r>
              <a:rPr lang="en-US" sz="1600" b="1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(</a:t>
            </a:r>
            <a:r>
              <a:rPr lang="en-US" sz="1600" b="1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"-&gt;” key or "TAB"  key)</a:t>
            </a: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, and are formatted manually.</a:t>
            </a:r>
          </a:p>
          <a:p>
            <a:pPr algn="l"/>
            <a:r>
              <a:rPr lang="en-US" sz="1600" b="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Chapters</a:t>
            </a:r>
            <a:r>
              <a:rPr lang="en-US" sz="16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are now numbered automatically.</a:t>
            </a:r>
            <a:endParaRPr lang="en-US" sz="1600" b="0" kern="1200" noProof="0" dirty="0">
              <a:solidFill>
                <a:schemeClr val="tx1"/>
              </a:solidFill>
              <a:latin typeface="+mn-lt"/>
              <a:ea typeface="+mn-ea"/>
              <a:cs typeface="Arial" pitchFamily="34" charset="0"/>
            </a:endParaRP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edit the footer for the entire document, go to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&gt; Header and footer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fill in the desired titles and dates.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vertical line should be adjusted manually.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565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28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938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49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59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images with the Hero Switch can be found on the Brand Hub. </a:t>
            </a:r>
          </a:p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filter using : Brand Assets &gt; Photography &gt; Hero Switch Photography. 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8" t="1" r="15638" b="26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163650" y="-25758"/>
            <a:ext cx="1003491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3399" h="6883758">
                <a:moveTo>
                  <a:pt x="1" y="6883758"/>
                </a:moveTo>
                <a:lnTo>
                  <a:pt x="7171923" y="6870879"/>
                </a:lnTo>
                <a:lnTo>
                  <a:pt x="9983399" y="6870879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r="1700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98CC8B-F5C1-6F74-5ECD-4E4E9666F3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4E32B1-B092-EAE9-D4E6-AC517A75DB3D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9923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8DC9D-5196-E9B4-EAE3-19DB68486AF0}"/>
              </a:ext>
            </a:extLst>
          </p:cNvPr>
          <p:cNvSpPr/>
          <p:nvPr userDrawn="1"/>
        </p:nvSpPr>
        <p:spPr>
          <a:xfrm>
            <a:off x="123825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28206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C8DC9D-5196-E9B4-EAE3-19DB68486A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3168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" b="605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624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r="130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1999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0002" y="5955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1501615"/>
            <a:ext cx="11766032" cy="4878260"/>
          </a:xfrm>
          <a:prstGeom prst="rect">
            <a:avLst/>
          </a:prstGeom>
        </p:spPr>
        <p:txBody>
          <a:bodyPr vert="horz" lIns="0" tIns="0" rIns="0" bIns="0"/>
          <a:lstStyle>
            <a:lvl1pPr marL="421211" indent="-421211">
              <a:buSzPct val="120000"/>
              <a:buFontTx/>
              <a:buBlip>
                <a:blip r:embed="rId3"/>
              </a:buBlip>
              <a:defRPr sz="2133">
                <a:solidFill>
                  <a:schemeClr val="tx1"/>
                </a:solidFill>
                <a:latin typeface="+mn-lt"/>
                <a:cs typeface="Arial"/>
              </a:defRPr>
            </a:lvl1pPr>
            <a:lvl2pPr marL="842420" indent="-284937">
              <a:buClr>
                <a:srgbClr val="00727A"/>
              </a:buClr>
              <a:buSzPct val="100000"/>
              <a:buFont typeface="Wingdings" pitchFamily="2" charset="2"/>
              <a:buChar char="à"/>
              <a:defRPr sz="1867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1263631" indent="-284937">
              <a:buClr>
                <a:srgbClr val="004563"/>
              </a:buClr>
              <a:buSzPct val="100000"/>
              <a:buFont typeface="Source Sans Pro" pitchFamily="34" charset="0"/>
              <a:buChar char="–"/>
              <a:defRPr sz="1733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536179" indent="-272548"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821116" indent="-284937">
              <a:buFont typeface="Open Sans" pitchFamily="34" charset="0"/>
              <a:buChar char="&gt;"/>
              <a:defRPr sz="933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4317279" y="6542648"/>
            <a:ext cx="3557442" cy="195841"/>
          </a:xfrm>
        </p:spPr>
        <p:txBody>
          <a:bodyPr/>
          <a:lstStyle/>
          <a:p>
            <a:r>
              <a:rPr lang="fr-FR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569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271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sz="2400" noProof="0" dirty="0">
              <a:latin typeface="+mj-lt"/>
            </a:endParaRPr>
          </a:p>
        </p:txBody>
      </p:sp>
      <p:sp>
        <p:nvSpPr>
          <p:cNvPr id="8" name="Rectangle 5"/>
          <p:cNvSpPr/>
          <p:nvPr userDrawn="1"/>
        </p:nvSpPr>
        <p:spPr>
          <a:xfrm>
            <a:off x="3277794" y="-3743"/>
            <a:ext cx="8914207" cy="6861744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  <a:gd name="connsiteX0" fmla="*/ 430413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4304138 w 7250400"/>
              <a:gd name="connsiteY4" fmla="*/ 2607 h 6858000"/>
              <a:gd name="connsiteX0" fmla="*/ 4298973 w 7250400"/>
              <a:gd name="connsiteY0" fmla="*/ 0 h 6861744"/>
              <a:gd name="connsiteX1" fmla="*/ 7250400 w 7250400"/>
              <a:gd name="connsiteY1" fmla="*/ 3744 h 6861744"/>
              <a:gd name="connsiteX2" fmla="*/ 7250400 w 7250400"/>
              <a:gd name="connsiteY2" fmla="*/ 6861744 h 6861744"/>
              <a:gd name="connsiteX3" fmla="*/ 0 w 7250400"/>
              <a:gd name="connsiteY3" fmla="*/ 6861744 h 6861744"/>
              <a:gd name="connsiteX4" fmla="*/ 4298973 w 7250400"/>
              <a:gd name="connsiteY4" fmla="*/ 0 h 686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61744">
                <a:moveTo>
                  <a:pt x="4298973" y="0"/>
                </a:moveTo>
                <a:lnTo>
                  <a:pt x="7250400" y="3744"/>
                </a:lnTo>
                <a:lnTo>
                  <a:pt x="7250400" y="6861744"/>
                </a:lnTo>
                <a:lnTo>
                  <a:pt x="0" y="6861744"/>
                </a:lnTo>
                <a:lnTo>
                  <a:pt x="4298973" y="0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2720" tIns="71360" rIns="142720" bIns="71360" anchor="ctr"/>
          <a:lstStyle/>
          <a:p>
            <a:pPr algn="ctr" eaLnBrk="1" hangingPunct="1">
              <a:defRPr/>
            </a:pPr>
            <a:endParaRPr lang="fr-FR" sz="2400">
              <a:latin typeface="+mj-lt"/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1" hasCustomPrompt="1"/>
          </p:nvPr>
        </p:nvSpPr>
        <p:spPr>
          <a:xfrm>
            <a:off x="0" y="2580747"/>
            <a:ext cx="12192000" cy="1693333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ctr">
              <a:buNone/>
              <a:defRPr sz="66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073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sz="2400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346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Devoxx 2023 - How I Saved The World With Dailyclean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MSIPCMContentMarking" descr="{&quot;HashCode&quot;:-510168642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0549AFB0-34EF-88B5-059F-62A23F27FFBD}"/>
              </a:ext>
            </a:extLst>
          </p:cNvPr>
          <p:cNvSpPr txBox="1"/>
          <p:nvPr userDrawn="1"/>
        </p:nvSpPr>
        <p:spPr>
          <a:xfrm>
            <a:off x="0" y="6440626"/>
            <a:ext cx="1719930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3" r:id="rId2"/>
    <p:sldLayoutId id="2147483692" r:id="rId3"/>
    <p:sldLayoutId id="2147483698" r:id="rId4"/>
    <p:sldLayoutId id="2147483705" r:id="rId5"/>
    <p:sldLayoutId id="2147483676" r:id="rId6"/>
    <p:sldLayoutId id="2147483706" r:id="rId7"/>
    <p:sldLayoutId id="2147483707" r:id="rId8"/>
    <p:sldLayoutId id="2147483708" r:id="rId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xaGuilDEv/dailyclean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6944497" y="1644839"/>
            <a:ext cx="4973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  <a:t>Cloud, </a:t>
            </a:r>
            <a:b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</a:br>
            <a: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  <a:t>Containers &amp; </a:t>
            </a:r>
            <a:b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</a:br>
            <a: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  <a:t>Infrastructures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781769"/>
            <a:ext cx="231131" cy="231131"/>
          </a:xfrm>
          <a:prstGeom prst="rtTriangl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3445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14EDB-E6BC-4E52-9446-BB353824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Containers technologies </a:t>
            </a:r>
            <a:r>
              <a:rPr lang="fr-FR" dirty="0" err="1"/>
              <a:t>chosen</a:t>
            </a:r>
            <a:r>
              <a:rPr lang="fr-FR" dirty="0"/>
              <a:t> by AXA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8CC3FF-835F-4403-8754-2D24B7828C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A72D8BF-9953-4B36-A94C-879492C6B2B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  <p:pic>
        <p:nvPicPr>
          <p:cNvPr id="9" name="Picture 6" descr="Docker : Le couteau suisse du DevOps">
            <a:extLst>
              <a:ext uri="{FF2B5EF4-FFF2-40B4-BE49-F238E27FC236}">
                <a16:creationId xmlns:a16="http://schemas.microsoft.com/office/drawing/2014/main" id="{E2BCA70F-96CC-4A7D-BBA8-649C3559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0" y="2236055"/>
            <a:ext cx="2695019" cy="230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AE2F3F-FFB6-4BBE-9E63-87FA1BC18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265" y="1954937"/>
            <a:ext cx="2477705" cy="264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 Logo et symbole, sens, histoire, PNG, marque">
            <a:extLst>
              <a:ext uri="{FF2B5EF4-FFF2-40B4-BE49-F238E27FC236}">
                <a16:creationId xmlns:a16="http://schemas.microsoft.com/office/drawing/2014/main" id="{B74FB182-C032-4D95-AE11-7ADBC3DB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023" y="2157312"/>
            <a:ext cx="4521557" cy="25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184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6C259-779C-415E-B8D1-943154AB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Finops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us to </a:t>
            </a:r>
            <a:r>
              <a:rPr lang="fr-FR" dirty="0" err="1"/>
              <a:t>Dailyclean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6F450-1A9B-43B9-B340-80270D57F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3AA8C0D-6B86-4F00-9984-D1042F35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12B83B-340F-43F7-96F5-95BF9C409702}"/>
              </a:ext>
            </a:extLst>
          </p:cNvPr>
          <p:cNvSpPr/>
          <p:nvPr/>
        </p:nvSpPr>
        <p:spPr>
          <a:xfrm>
            <a:off x="2299781" y="1590424"/>
            <a:ext cx="1833676" cy="1024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RAM</a:t>
            </a:r>
          </a:p>
        </p:txBody>
      </p:sp>
      <p:pic>
        <p:nvPicPr>
          <p:cNvPr id="10" name="Picture 2" descr="Vecteur gratuit illustration du concept de loi">
            <a:extLst>
              <a:ext uri="{FF2B5EF4-FFF2-40B4-BE49-F238E27FC236}">
                <a16:creationId xmlns:a16="http://schemas.microsoft.com/office/drawing/2014/main" id="{79B78A29-617D-4021-BA32-78321770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444" y="1230101"/>
            <a:ext cx="1744777" cy="174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F7040B3-B03A-4F1E-9C57-A24041B40786}"/>
              </a:ext>
            </a:extLst>
          </p:cNvPr>
          <p:cNvSpPr txBox="1">
            <a:spLocks/>
          </p:cNvSpPr>
          <p:nvPr/>
        </p:nvSpPr>
        <p:spPr>
          <a:xfrm>
            <a:off x="9336333" y="4058691"/>
            <a:ext cx="293670" cy="3139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1600" dirty="0"/>
              <a:t>$</a:t>
            </a:r>
            <a:endParaRPr lang="en-US" sz="1600" dirty="0">
              <a:ea typeface="Source Sans Pro" panose="020B0503030403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89C2B9-3A97-4562-B15D-48894DC0CBD7}"/>
              </a:ext>
            </a:extLst>
          </p:cNvPr>
          <p:cNvSpPr txBox="1">
            <a:spLocks/>
          </p:cNvSpPr>
          <p:nvPr/>
        </p:nvSpPr>
        <p:spPr>
          <a:xfrm>
            <a:off x="3185464" y="3221698"/>
            <a:ext cx="1268296" cy="2308324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16000" dirty="0"/>
              <a:t>$</a:t>
            </a:r>
            <a:endParaRPr lang="en-US" sz="16000" dirty="0">
              <a:ea typeface="Source Sans Pro" panose="020B0503030403020204" pitchFamily="34" charset="0"/>
            </a:endParaRPr>
          </a:p>
        </p:txBody>
      </p:sp>
      <p:cxnSp>
        <p:nvCxnSpPr>
          <p:cNvPr id="13" name="Connecteur droit avec flèche 12" descr="The costs are divided by 10">
            <a:extLst>
              <a:ext uri="{FF2B5EF4-FFF2-40B4-BE49-F238E27FC236}">
                <a16:creationId xmlns:a16="http://schemas.microsoft.com/office/drawing/2014/main" id="{4D3FFE49-6317-42DA-9813-39BAEBAC2D35}"/>
              </a:ext>
            </a:extLst>
          </p:cNvPr>
          <p:cNvCxnSpPr>
            <a:cxnSpLocks/>
          </p:cNvCxnSpPr>
          <p:nvPr/>
        </p:nvCxnSpPr>
        <p:spPr>
          <a:xfrm>
            <a:off x="4442277" y="4215657"/>
            <a:ext cx="46968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0E4E7DE-E4FF-4CDE-8FD1-91D155C3F5DD}"/>
              </a:ext>
            </a:extLst>
          </p:cNvPr>
          <p:cNvSpPr txBox="1">
            <a:spLocks/>
          </p:cNvSpPr>
          <p:nvPr/>
        </p:nvSpPr>
        <p:spPr>
          <a:xfrm>
            <a:off x="6028251" y="3367119"/>
            <a:ext cx="1327608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fr-FR" sz="5000" dirty="0"/>
              <a:t>÷ 10</a:t>
            </a:r>
            <a:endParaRPr lang="en-US" sz="5000" dirty="0"/>
          </a:p>
        </p:txBody>
      </p:sp>
      <p:pic>
        <p:nvPicPr>
          <p:cNvPr id="17" name="Image 16" descr="A really happy cat !">
            <a:extLst>
              <a:ext uri="{FF2B5EF4-FFF2-40B4-BE49-F238E27FC236}">
                <a16:creationId xmlns:a16="http://schemas.microsoft.com/office/drawing/2014/main" id="{8CFA5696-54CF-42A9-96AF-D4749293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014" y="3725985"/>
            <a:ext cx="979343" cy="979343"/>
          </a:xfrm>
          <a:prstGeom prst="rect">
            <a:avLst/>
          </a:prstGeom>
        </p:spPr>
      </p:pic>
      <p:pic>
        <p:nvPicPr>
          <p:cNvPr id="18" name="Image 17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88B06082-508A-4129-8D23-9377238A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2" y="3221698"/>
            <a:ext cx="1833675" cy="229209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180AFDE-EDA9-48C8-B5D5-2D9F294B9587}"/>
              </a:ext>
            </a:extLst>
          </p:cNvPr>
          <p:cNvSpPr txBox="1">
            <a:spLocks/>
          </p:cNvSpPr>
          <p:nvPr/>
        </p:nvSpPr>
        <p:spPr>
          <a:xfrm>
            <a:off x="2453692" y="5530022"/>
            <a:ext cx="2731837" cy="4617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fr-FR" sz="2667" dirty="0"/>
              <a:t>XX XXX $ / </a:t>
            </a:r>
            <a:r>
              <a:rPr lang="fr-FR" sz="2667" dirty="0" err="1"/>
              <a:t>month</a:t>
            </a:r>
            <a:endParaRPr lang="en-US" sz="266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2465D6A-C3BE-4FE0-86A8-2483268F6017}"/>
              </a:ext>
            </a:extLst>
          </p:cNvPr>
          <p:cNvSpPr txBox="1">
            <a:spLocks/>
          </p:cNvSpPr>
          <p:nvPr/>
        </p:nvSpPr>
        <p:spPr>
          <a:xfrm>
            <a:off x="8214229" y="5542027"/>
            <a:ext cx="2537874" cy="4617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fr-FR" sz="2667" dirty="0"/>
              <a:t>X XXX $ / </a:t>
            </a:r>
            <a:r>
              <a:rPr lang="fr-FR" sz="2667" dirty="0" err="1"/>
              <a:t>month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7363006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/>
      <p:bldP spid="21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3AB0F-3E8F-4C61-87DD-D5550562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Balancing </a:t>
            </a:r>
            <a:r>
              <a:rPr lang="fr-FR" dirty="0" err="1"/>
              <a:t>availability</a:t>
            </a:r>
            <a:r>
              <a:rPr lang="fr-FR" dirty="0"/>
              <a:t> and </a:t>
            </a:r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F0E266-409F-4E27-BD69-C8D108EC9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Global observations at AXA for </a:t>
            </a:r>
            <a:r>
              <a:rPr lang="fr-FR" dirty="0" err="1"/>
              <a:t>our</a:t>
            </a:r>
            <a:r>
              <a:rPr lang="fr-FR" dirty="0"/>
              <a:t> IT </a:t>
            </a:r>
            <a:r>
              <a:rPr lang="fr-FR" dirty="0" err="1"/>
              <a:t>projects</a:t>
            </a:r>
            <a:r>
              <a:rPr lang="fr-FR" dirty="0"/>
              <a:t>. Have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noticed</a:t>
            </a:r>
            <a:r>
              <a:rPr lang="fr-FR" dirty="0"/>
              <a:t>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428538-8A96-43B4-BE37-C149705A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Usually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let </a:t>
            </a:r>
            <a:r>
              <a:rPr lang="fr-FR" dirty="0" err="1"/>
              <a:t>our</a:t>
            </a:r>
            <a:r>
              <a:rPr lang="fr-FR" dirty="0"/>
              <a:t> applications up:</a:t>
            </a:r>
          </a:p>
          <a:p>
            <a:pPr lvl="1"/>
            <a:r>
              <a:rPr lang="fr-FR" dirty="0"/>
              <a:t>24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r>
              <a:rPr lang="fr-FR" dirty="0"/>
              <a:t> | 7 </a:t>
            </a:r>
            <a:r>
              <a:rPr lang="fr-FR" dirty="0" err="1"/>
              <a:t>days</a:t>
            </a:r>
            <a:r>
              <a:rPr lang="fr-FR" dirty="0"/>
              <a:t> per </a:t>
            </a:r>
            <a:r>
              <a:rPr lang="fr-FR" dirty="0" err="1"/>
              <a:t>week</a:t>
            </a:r>
            <a:r>
              <a:rPr lang="fr-FR" dirty="0"/>
              <a:t> | 12 </a:t>
            </a:r>
            <a:r>
              <a:rPr lang="fr-FR" dirty="0" err="1"/>
              <a:t>months</a:t>
            </a:r>
            <a:r>
              <a:rPr lang="fr-FR" dirty="0"/>
              <a:t> per </a:t>
            </a:r>
            <a:r>
              <a:rPr lang="fr-FR" dirty="0" err="1"/>
              <a:t>year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BUT, </a:t>
            </a:r>
            <a:r>
              <a:rPr lang="fr-FR" dirty="0" err="1"/>
              <a:t>often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applications to </a:t>
            </a:r>
            <a:r>
              <a:rPr lang="fr-FR" dirty="0" err="1"/>
              <a:t>be</a:t>
            </a:r>
            <a:r>
              <a:rPr lang="fr-FR" dirty="0"/>
              <a:t> up </a:t>
            </a:r>
            <a:r>
              <a:rPr lang="fr-FR" dirty="0" err="1"/>
              <a:t>only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SO, in </a:t>
            </a:r>
            <a:r>
              <a:rPr lang="fr-FR" dirty="0" err="1"/>
              <a:t>that</a:t>
            </a:r>
            <a:r>
              <a:rPr lang="fr-FR" dirty="0"/>
              <a:t> case, </a:t>
            </a:r>
            <a:r>
              <a:rPr lang="fr-FR" dirty="0" err="1"/>
              <a:t>our</a:t>
            </a:r>
            <a:r>
              <a:rPr lang="fr-FR" dirty="0"/>
              <a:t> applications are NOT </a:t>
            </a:r>
            <a:r>
              <a:rPr lang="fr-FR" dirty="0" err="1"/>
              <a:t>used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8B9490E-E41F-4F5A-867A-BC224CE058D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DDE46C-0623-4FE3-A0F5-3E4A24590ECE}"/>
              </a:ext>
            </a:extLst>
          </p:cNvPr>
          <p:cNvSpPr txBox="1">
            <a:spLocks/>
          </p:cNvSpPr>
          <p:nvPr/>
        </p:nvSpPr>
        <p:spPr>
          <a:xfrm>
            <a:off x="4533163" y="4994215"/>
            <a:ext cx="3125675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9600" dirty="0">
                <a:solidFill>
                  <a:srgbClr val="FF0000"/>
                </a:solidFill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65A6AC-E576-423E-9687-5B7E964A85BE}"/>
              </a:ext>
            </a:extLst>
          </p:cNvPr>
          <p:cNvSpPr txBox="1"/>
          <p:nvPr/>
        </p:nvSpPr>
        <p:spPr bwMode="auto">
          <a:xfrm>
            <a:off x="2887650" y="2873290"/>
            <a:ext cx="1948675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867" dirty="0">
                <a:cs typeface="Arial" pitchFamily="34" charset="0"/>
              </a:rPr>
              <a:t>| 60 </a:t>
            </a:r>
            <a:r>
              <a:rPr lang="fr-FR" sz="1867" dirty="0" err="1">
                <a:cs typeface="Arial" pitchFamily="34" charset="0"/>
              </a:rPr>
              <a:t>hours</a:t>
            </a:r>
            <a:r>
              <a:rPr lang="fr-FR" sz="1867" dirty="0">
                <a:cs typeface="Arial" pitchFamily="34" charset="0"/>
              </a:rPr>
              <a:t> per </a:t>
            </a:r>
            <a:r>
              <a:rPr lang="fr-FR" sz="1867" dirty="0" err="1">
                <a:cs typeface="Arial" pitchFamily="34" charset="0"/>
              </a:rPr>
              <a:t>week</a:t>
            </a:r>
            <a:endParaRPr lang="fr-FR" sz="1867" dirty="0">
              <a:cs typeface="Arial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177AB7-0FE7-4E0A-BF37-58957794A681}"/>
              </a:ext>
            </a:extLst>
          </p:cNvPr>
          <p:cNvSpPr txBox="1"/>
          <p:nvPr/>
        </p:nvSpPr>
        <p:spPr bwMode="auto">
          <a:xfrm>
            <a:off x="4894144" y="2862667"/>
            <a:ext cx="2296526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867" dirty="0">
                <a:cs typeface="Arial" pitchFamily="34" charset="0"/>
              </a:rPr>
              <a:t>| 240 </a:t>
            </a:r>
            <a:r>
              <a:rPr lang="fr-FR" sz="1867" dirty="0" err="1">
                <a:cs typeface="Arial" pitchFamily="34" charset="0"/>
              </a:rPr>
              <a:t>hours</a:t>
            </a:r>
            <a:r>
              <a:rPr lang="fr-FR" sz="1867" dirty="0">
                <a:cs typeface="Arial" pitchFamily="34" charset="0"/>
              </a:rPr>
              <a:t> per </a:t>
            </a:r>
            <a:r>
              <a:rPr lang="fr-FR" sz="1867" dirty="0" err="1">
                <a:cs typeface="Arial" pitchFamily="34" charset="0"/>
              </a:rPr>
              <a:t>months</a:t>
            </a:r>
            <a:endParaRPr lang="fr-FR" sz="1867" dirty="0">
              <a:cs typeface="Arial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EF1F2-D013-4E89-A79F-55C3F992C643}"/>
              </a:ext>
            </a:extLst>
          </p:cNvPr>
          <p:cNvSpPr txBox="1"/>
          <p:nvPr/>
        </p:nvSpPr>
        <p:spPr bwMode="auto">
          <a:xfrm>
            <a:off x="2887650" y="3940745"/>
            <a:ext cx="1910010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867" dirty="0">
                <a:cs typeface="Arial" pitchFamily="34" charset="0"/>
              </a:rPr>
              <a:t>| 4,5 </a:t>
            </a:r>
            <a:r>
              <a:rPr lang="fr-FR" sz="1867" dirty="0" err="1">
                <a:cs typeface="Arial" pitchFamily="34" charset="0"/>
              </a:rPr>
              <a:t>days</a:t>
            </a:r>
            <a:r>
              <a:rPr lang="fr-FR" sz="1867" dirty="0">
                <a:cs typeface="Arial" pitchFamily="34" charset="0"/>
              </a:rPr>
              <a:t> per </a:t>
            </a:r>
            <a:r>
              <a:rPr lang="fr-FR" sz="1867" dirty="0" err="1">
                <a:cs typeface="Arial" pitchFamily="34" charset="0"/>
              </a:rPr>
              <a:t>week</a:t>
            </a:r>
            <a:endParaRPr lang="fr-FR" sz="1867" dirty="0">
              <a:cs typeface="Arial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0741C8-D5F9-44E3-B2B8-0804FAD8CE1D}"/>
              </a:ext>
            </a:extLst>
          </p:cNvPr>
          <p:cNvSpPr txBox="1"/>
          <p:nvPr/>
        </p:nvSpPr>
        <p:spPr bwMode="auto">
          <a:xfrm>
            <a:off x="4864164" y="3925918"/>
            <a:ext cx="1923155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867" dirty="0">
                <a:cs typeface="Arial" pitchFamily="34" charset="0"/>
              </a:rPr>
              <a:t>| 7 </a:t>
            </a:r>
            <a:r>
              <a:rPr lang="fr-FR" sz="1867" dirty="0" err="1">
                <a:cs typeface="Arial" pitchFamily="34" charset="0"/>
              </a:rPr>
              <a:t>months</a:t>
            </a:r>
            <a:r>
              <a:rPr lang="fr-FR" sz="1867" dirty="0">
                <a:cs typeface="Arial" pitchFamily="34" charset="0"/>
              </a:rPr>
              <a:t> per </a:t>
            </a:r>
            <a:r>
              <a:rPr lang="fr-FR" sz="1867" dirty="0" err="1">
                <a:cs typeface="Arial" pitchFamily="34" charset="0"/>
              </a:rPr>
              <a:t>year</a:t>
            </a:r>
            <a:endParaRPr lang="fr-FR" sz="1867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62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6" grpId="0"/>
      <p:bldP spid="9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549A-C161-45FE-811F-EAF2CC34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2D362A-B171-4540-B2A9-57B661191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EC5251-899F-4F09-8500-3DBEA0126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 descr="Le Parisien Twitterren: &amp;quot;«C&amp;#39;est pas Versailles ici ! » Le maire de la ville  des Yvelines s&amp;#39;insurge contre le spot de Total Direct Energie, qui passe en  boucle à la télévision. L&amp;#39;édile">
            <a:extLst>
              <a:ext uri="{FF2B5EF4-FFF2-40B4-BE49-F238E27FC236}">
                <a16:creationId xmlns:a16="http://schemas.microsoft.com/office/drawing/2014/main" id="{42B40378-2CD1-4499-BF3C-542AD55F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1" y="657226"/>
            <a:ext cx="8877300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3236547-4F74-4DF0-8493-BB7B8214EE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901248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is it working?</a:t>
            </a:r>
          </a:p>
        </p:txBody>
      </p:sp>
    </p:spTree>
    <p:extLst>
      <p:ext uri="{BB962C8B-B14F-4D97-AF65-F5344CB8AC3E}">
        <p14:creationId xmlns:p14="http://schemas.microsoft.com/office/powerpoint/2010/main" val="195117877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1785C-D03A-404C-B83D-EA3B7CB7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F7DBE-3F66-44B1-9007-967E7CA64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7F760-5A92-47F2-8AF6-3A5DABD90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498ECE-5E14-4D33-99A1-AA573F87A5B6}"/>
              </a:ext>
            </a:extLst>
          </p:cNvPr>
          <p:cNvSpPr txBox="1">
            <a:spLocks/>
          </p:cNvSpPr>
          <p:nvPr/>
        </p:nvSpPr>
        <p:spPr>
          <a:xfrm>
            <a:off x="5849573" y="2869938"/>
            <a:ext cx="1024639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dirty="0"/>
              <a:t>Job</a:t>
            </a:r>
            <a:endParaRPr lang="en-US" sz="3600" dirty="0"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61D298-105C-4D50-949F-2093CFF323B2}"/>
              </a:ext>
            </a:extLst>
          </p:cNvPr>
          <p:cNvSpPr txBox="1">
            <a:spLocks/>
          </p:cNvSpPr>
          <p:nvPr/>
        </p:nvSpPr>
        <p:spPr>
          <a:xfrm>
            <a:off x="1269141" y="2874663"/>
            <a:ext cx="2105063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dirty="0" err="1"/>
              <a:t>CronJob</a:t>
            </a:r>
            <a:endParaRPr lang="en-US" sz="3600" dirty="0">
              <a:ea typeface="Source Sans Pro" panose="020B0503030403020204" pitchFamily="34" charset="0"/>
            </a:endParaRPr>
          </a:p>
        </p:txBody>
      </p:sp>
      <p:pic>
        <p:nvPicPr>
          <p:cNvPr id="18" name="Picture 2" descr="Awesome Python | LibHunt">
            <a:extLst>
              <a:ext uri="{FF2B5EF4-FFF2-40B4-BE49-F238E27FC236}">
                <a16:creationId xmlns:a16="http://schemas.microsoft.com/office/drawing/2014/main" id="{15CDB3DE-B638-4F1A-A228-DA75D516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63" y="2714014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18" descr="A cronjob creates a Job">
            <a:extLst>
              <a:ext uri="{FF2B5EF4-FFF2-40B4-BE49-F238E27FC236}">
                <a16:creationId xmlns:a16="http://schemas.microsoft.com/office/drawing/2014/main" id="{CA732280-1710-4CF0-9546-577B22A88FF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334932" y="3193104"/>
            <a:ext cx="25146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 descr="A job executes a script in Python">
            <a:extLst>
              <a:ext uri="{FF2B5EF4-FFF2-40B4-BE49-F238E27FC236}">
                <a16:creationId xmlns:a16="http://schemas.microsoft.com/office/drawing/2014/main" id="{878488AC-9084-422E-BE45-0FF174B0D8DD}"/>
              </a:ext>
            </a:extLst>
          </p:cNvPr>
          <p:cNvCxnSpPr>
            <a:cxnSpLocks/>
          </p:cNvCxnSpPr>
          <p:nvPr/>
        </p:nvCxnSpPr>
        <p:spPr>
          <a:xfrm>
            <a:off x="6859787" y="3185804"/>
            <a:ext cx="25290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3067A28-1E6B-4C05-9B42-D3947488B516}"/>
              </a:ext>
            </a:extLst>
          </p:cNvPr>
          <p:cNvSpPr txBox="1">
            <a:spLocks/>
          </p:cNvSpPr>
          <p:nvPr/>
        </p:nvSpPr>
        <p:spPr>
          <a:xfrm>
            <a:off x="3922838" y="2705672"/>
            <a:ext cx="1353256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2800" dirty="0"/>
              <a:t>creates</a:t>
            </a:r>
            <a:endParaRPr lang="en-US" sz="2800" dirty="0">
              <a:ea typeface="Source Sans Pro" panose="020B0503030403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49E97A0-49BF-4888-B2AB-16741EC2CBC8}"/>
              </a:ext>
            </a:extLst>
          </p:cNvPr>
          <p:cNvSpPr txBox="1">
            <a:spLocks/>
          </p:cNvSpPr>
          <p:nvPr/>
        </p:nvSpPr>
        <p:spPr>
          <a:xfrm>
            <a:off x="7326667" y="2705671"/>
            <a:ext cx="1595309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2800" dirty="0"/>
              <a:t>executes</a:t>
            </a:r>
            <a:endParaRPr lang="en-US" sz="2800" dirty="0">
              <a:ea typeface="Source Sans Pro" panose="020B0503030403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FCF93F4-A35A-4E3A-BD3C-6C74B3321BBF}"/>
              </a:ext>
            </a:extLst>
          </p:cNvPr>
          <p:cNvSpPr txBox="1">
            <a:spLocks/>
          </p:cNvSpPr>
          <p:nvPr/>
        </p:nvSpPr>
        <p:spPr>
          <a:xfrm>
            <a:off x="1392910" y="3516269"/>
            <a:ext cx="1633781" cy="2862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1400" dirty="0"/>
              <a:t>schedule = 0 9 * * *</a:t>
            </a:r>
            <a:endParaRPr lang="en-US" sz="1400" dirty="0">
              <a:ea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8032B68-9E36-4FC7-A225-A18538BBF0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0667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39BD1-DE35-4B65-994D-3DF7527F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E541C3-35B1-46BA-B0D3-5799336E8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73F441-DD06-48E3-9999-C2D66C08D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4" name="Picture 2" descr="Site internet - Icônes ordinateur gratuites">
            <a:extLst>
              <a:ext uri="{FF2B5EF4-FFF2-40B4-BE49-F238E27FC236}">
                <a16:creationId xmlns:a16="http://schemas.microsoft.com/office/drawing/2014/main" id="{811C8B20-BD0C-42BD-BA95-219AB6B0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" y="2855879"/>
            <a:ext cx="1146243" cy="11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66D5BA41-56BC-4C48-A0A1-95AD4A4E0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1649" y="3120813"/>
            <a:ext cx="385763" cy="42862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02478-A0A2-45DC-B2A4-BFB6639E1DC4}"/>
              </a:ext>
            </a:extLst>
          </p:cNvPr>
          <p:cNvSpPr/>
          <p:nvPr/>
        </p:nvSpPr>
        <p:spPr>
          <a:xfrm>
            <a:off x="3358381" y="1234602"/>
            <a:ext cx="821987" cy="50129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37" name="Picture 4" descr="Xavier / Tutoriels kubernetes · GitLab">
            <a:extLst>
              <a:ext uri="{FF2B5EF4-FFF2-40B4-BE49-F238E27FC236}">
                <a16:creationId xmlns:a16="http://schemas.microsoft.com/office/drawing/2014/main" id="{E3230334-260E-439E-BEB0-9C02EE64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29" y="1370789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9867113-63E2-449E-A97A-7BCDA0EAB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1337" y="1069895"/>
            <a:ext cx="6623044" cy="5294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9" name="Picture 4" descr="Xavier / Tutoriels kubernetes · GitLab">
            <a:extLst>
              <a:ext uri="{FF2B5EF4-FFF2-40B4-BE49-F238E27FC236}">
                <a16:creationId xmlns:a16="http://schemas.microsoft.com/office/drawing/2014/main" id="{549820E8-EBC8-498E-B49C-F7615F91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97" y="5646889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C54C0629-0E4A-488C-B38F-675968A1B316}"/>
              </a:ext>
            </a:extLst>
          </p:cNvPr>
          <p:cNvSpPr txBox="1"/>
          <p:nvPr/>
        </p:nvSpPr>
        <p:spPr>
          <a:xfrm>
            <a:off x="5166103" y="132490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Source Sans Pro" panose="020B0503030403020204" pitchFamily="34" charset="0"/>
              </a:rPr>
              <a:t>CronJob</a:t>
            </a:r>
            <a:r>
              <a:rPr lang="en-US" sz="1600" b="1" dirty="0">
                <a:latin typeface="Source Sans Pro" panose="020B0503030403020204" pitchFamily="34" charset="0"/>
              </a:rPr>
              <a:t> start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66A6580-6DA9-43A6-B9D7-10A9F8A4D7F3}"/>
              </a:ext>
            </a:extLst>
          </p:cNvPr>
          <p:cNvSpPr txBox="1"/>
          <p:nvPr/>
        </p:nvSpPr>
        <p:spPr>
          <a:xfrm>
            <a:off x="5166103" y="246853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Source Sans Pro" panose="020B0503030403020204" pitchFamily="34" charset="0"/>
              </a:rPr>
              <a:t>CronJob</a:t>
            </a:r>
            <a:r>
              <a:rPr lang="en-US" sz="1600" b="1" dirty="0">
                <a:latin typeface="Source Sans Pro" panose="020B0503030403020204" pitchFamily="34" charset="0"/>
              </a:rPr>
              <a:t> stop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7703EF-2B51-4BA4-8F9D-B2D187ABB373}"/>
              </a:ext>
            </a:extLst>
          </p:cNvPr>
          <p:cNvSpPr txBox="1"/>
          <p:nvPr/>
        </p:nvSpPr>
        <p:spPr>
          <a:xfrm>
            <a:off x="5166103" y="360913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</a:rPr>
              <a:t>Job start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3CD8B91-AA94-4FBF-8A7C-D35BEC760728}"/>
              </a:ext>
            </a:extLst>
          </p:cNvPr>
          <p:cNvSpPr txBox="1"/>
          <p:nvPr/>
        </p:nvSpPr>
        <p:spPr>
          <a:xfrm>
            <a:off x="5166103" y="470305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</a:rPr>
              <a:t>Job stop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9218AEF-1BD4-4C45-8882-1AEF2844214D}"/>
              </a:ext>
            </a:extLst>
          </p:cNvPr>
          <p:cNvSpPr txBox="1"/>
          <p:nvPr/>
        </p:nvSpPr>
        <p:spPr>
          <a:xfrm>
            <a:off x="7620716" y="132490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</a:rPr>
              <a:t>Job start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E8B495-66D6-45CA-84BC-C86599B782BB}"/>
              </a:ext>
            </a:extLst>
          </p:cNvPr>
          <p:cNvSpPr txBox="1"/>
          <p:nvPr/>
        </p:nvSpPr>
        <p:spPr>
          <a:xfrm>
            <a:off x="7620716" y="246853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</a:rPr>
              <a:t>Job stop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pic>
        <p:nvPicPr>
          <p:cNvPr id="46" name="Picture 2" descr="Awesome Python | LibHunt">
            <a:extLst>
              <a:ext uri="{FF2B5EF4-FFF2-40B4-BE49-F238E27FC236}">
                <a16:creationId xmlns:a16="http://schemas.microsoft.com/office/drawing/2014/main" id="{D4E00686-0D6D-4237-99DA-5511B718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1185313"/>
            <a:ext cx="648507" cy="6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wesome Python | LibHunt">
            <a:extLst>
              <a:ext uri="{FF2B5EF4-FFF2-40B4-BE49-F238E27FC236}">
                <a16:creationId xmlns:a16="http://schemas.microsoft.com/office/drawing/2014/main" id="{5120823A-7205-4549-AE9E-33CDF439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2355797"/>
            <a:ext cx="648507" cy="6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wesome Python | LibHunt">
            <a:extLst>
              <a:ext uri="{FF2B5EF4-FFF2-40B4-BE49-F238E27FC236}">
                <a16:creationId xmlns:a16="http://schemas.microsoft.com/office/drawing/2014/main" id="{316BF98B-2F50-48F3-AE0A-7873C0FA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3461520"/>
            <a:ext cx="648507" cy="6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wesome Python | LibHunt">
            <a:extLst>
              <a:ext uri="{FF2B5EF4-FFF2-40B4-BE49-F238E27FC236}">
                <a16:creationId xmlns:a16="http://schemas.microsoft.com/office/drawing/2014/main" id="{0499CE07-7A00-4C61-9E07-7B248987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4563463"/>
            <a:ext cx="648507" cy="6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C203C919-ADA3-480A-AA6B-DC909A29E041}"/>
              </a:ext>
            </a:extLst>
          </p:cNvPr>
          <p:cNvSpPr txBox="1"/>
          <p:nvPr/>
        </p:nvSpPr>
        <p:spPr>
          <a:xfrm>
            <a:off x="10250427" y="132490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</a:rPr>
              <a:t>Replicas = 1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7EEA6E5-E54E-430C-85F8-135DF7A504F0}"/>
              </a:ext>
            </a:extLst>
          </p:cNvPr>
          <p:cNvSpPr txBox="1"/>
          <p:nvPr/>
        </p:nvSpPr>
        <p:spPr>
          <a:xfrm>
            <a:off x="10250427" y="246550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</a:rPr>
              <a:t>Replicas = 0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4C5D283-CB69-4AB3-990F-99F7B77ECDE5}"/>
              </a:ext>
            </a:extLst>
          </p:cNvPr>
          <p:cNvSpPr txBox="1"/>
          <p:nvPr/>
        </p:nvSpPr>
        <p:spPr>
          <a:xfrm>
            <a:off x="10250427" y="356301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</a:rPr>
              <a:t>Replicas = 1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4672950-EFF5-42FD-B8BF-3AC31D2DE2CF}"/>
              </a:ext>
            </a:extLst>
          </p:cNvPr>
          <p:cNvSpPr txBox="1"/>
          <p:nvPr/>
        </p:nvSpPr>
        <p:spPr>
          <a:xfrm>
            <a:off x="10250427" y="470305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</a:rPr>
              <a:t>Replicas = 0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cxnSp>
        <p:nvCxnSpPr>
          <p:cNvPr id="54" name="Connecteur droit avec flèche 53" descr="The dailyclean front calls the dailycleanAPI">
            <a:extLst>
              <a:ext uri="{FF2B5EF4-FFF2-40B4-BE49-F238E27FC236}">
                <a16:creationId xmlns:a16="http://schemas.microsoft.com/office/drawing/2014/main" id="{E284EA21-52F1-4C1E-9E9D-A9521CF8121C}"/>
              </a:ext>
            </a:extLst>
          </p:cNvPr>
          <p:cNvCxnSpPr>
            <a:cxnSpLocks/>
          </p:cNvCxnSpPr>
          <p:nvPr/>
        </p:nvCxnSpPr>
        <p:spPr>
          <a:xfrm>
            <a:off x="1572652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 descr="The dailycleanAPI calls the Kubernetes API">
            <a:extLst>
              <a:ext uri="{FF2B5EF4-FFF2-40B4-BE49-F238E27FC236}">
                <a16:creationId xmlns:a16="http://schemas.microsoft.com/office/drawing/2014/main" id="{A3625244-1D1D-42FF-B114-7A9E417D37E7}"/>
              </a:ext>
            </a:extLst>
          </p:cNvPr>
          <p:cNvCxnSpPr>
            <a:cxnSpLocks/>
          </p:cNvCxnSpPr>
          <p:nvPr/>
        </p:nvCxnSpPr>
        <p:spPr>
          <a:xfrm>
            <a:off x="2718965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7A7910F3-699A-406A-BFF1-A0CB4A6F051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236338" y="1494179"/>
            <a:ext cx="929765" cy="861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EAB8899-0691-4372-8C1B-A1771FFAC25D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4236338" y="2637809"/>
            <a:ext cx="929765" cy="466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BEB3098-3B3E-4307-9F1E-4F5F43C8D96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236338" y="3499429"/>
            <a:ext cx="929765" cy="27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A594889-E2E6-4F9C-802E-33EB799F78B1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282722" y="4327540"/>
            <a:ext cx="883381" cy="544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42F131D7-1F56-4600-A52D-6CEC089810AF}"/>
              </a:ext>
            </a:extLst>
          </p:cNvPr>
          <p:cNvCxnSpPr>
            <a:cxnSpLocks/>
          </p:cNvCxnSpPr>
          <p:nvPr/>
        </p:nvCxnSpPr>
        <p:spPr>
          <a:xfrm>
            <a:off x="6747625" y="1509567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0C261DD-9EF4-4908-ABE0-326BD7BF7444}"/>
              </a:ext>
            </a:extLst>
          </p:cNvPr>
          <p:cNvCxnSpPr>
            <a:cxnSpLocks/>
          </p:cNvCxnSpPr>
          <p:nvPr/>
        </p:nvCxnSpPr>
        <p:spPr>
          <a:xfrm>
            <a:off x="6747624" y="2644864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E46ABDBE-5617-4C48-B51B-72FEC4617D64}"/>
              </a:ext>
            </a:extLst>
          </p:cNvPr>
          <p:cNvCxnSpPr>
            <a:cxnSpLocks/>
          </p:cNvCxnSpPr>
          <p:nvPr/>
        </p:nvCxnSpPr>
        <p:spPr>
          <a:xfrm>
            <a:off x="6386502" y="3793800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9BEE805B-AAD4-4684-9F2B-9389E0C01510}"/>
              </a:ext>
            </a:extLst>
          </p:cNvPr>
          <p:cNvCxnSpPr>
            <a:cxnSpLocks/>
          </p:cNvCxnSpPr>
          <p:nvPr/>
        </p:nvCxnSpPr>
        <p:spPr>
          <a:xfrm>
            <a:off x="6386502" y="4889037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BF6FABC-9136-4ED1-93C9-F31E84D062CB}"/>
              </a:ext>
            </a:extLst>
          </p:cNvPr>
          <p:cNvCxnSpPr>
            <a:cxnSpLocks/>
          </p:cNvCxnSpPr>
          <p:nvPr/>
        </p:nvCxnSpPr>
        <p:spPr>
          <a:xfrm>
            <a:off x="8681671" y="1509567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1C994E9-1ED5-45F1-8C8E-A923086736A0}"/>
              </a:ext>
            </a:extLst>
          </p:cNvPr>
          <p:cNvCxnSpPr>
            <a:cxnSpLocks/>
          </p:cNvCxnSpPr>
          <p:nvPr/>
        </p:nvCxnSpPr>
        <p:spPr>
          <a:xfrm>
            <a:off x="8615411" y="2681371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49BF84F-FE4D-4C7C-9938-452CA5AB76B6}"/>
              </a:ext>
            </a:extLst>
          </p:cNvPr>
          <p:cNvSpPr txBox="1"/>
          <p:nvPr/>
        </p:nvSpPr>
        <p:spPr>
          <a:xfrm>
            <a:off x="1696940" y="2460199"/>
            <a:ext cx="1625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Source Sans Pro" panose="020B0503030403020204" pitchFamily="34" charset="0"/>
              </a:rPr>
              <a:t>DailycleanAPI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B84F5A2-99F8-4200-8C54-51D3B2892196}"/>
              </a:ext>
            </a:extLst>
          </p:cNvPr>
          <p:cNvSpPr txBox="1"/>
          <p:nvPr/>
        </p:nvSpPr>
        <p:spPr>
          <a:xfrm>
            <a:off x="1" y="4155627"/>
            <a:ext cx="1715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Source Sans Pro" panose="020B0503030403020204" pitchFamily="34" charset="0"/>
              </a:rPr>
              <a:t>DailycleanFront</a:t>
            </a:r>
            <a:endParaRPr lang="fr-FR" sz="1600" b="1" dirty="0">
              <a:latin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863A66B9-97B9-465F-B988-8EAB35B515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39296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Quarkus</a:t>
            </a:r>
            <a:r>
              <a:rPr lang="en-US" dirty="0"/>
              <a:t> &amp; </a:t>
            </a:r>
            <a:r>
              <a:rPr lang="en-US" dirty="0" err="1"/>
              <a:t>GraalVM</a:t>
            </a:r>
            <a:r>
              <a:rPr lang="en-US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654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develop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maintain</a:t>
            </a:r>
            <a:endParaRPr lang="fr-FR" dirty="0"/>
          </a:p>
          <a:p>
            <a:r>
              <a:rPr lang="fr-FR" dirty="0" err="1"/>
              <a:t>Less</a:t>
            </a:r>
            <a:r>
              <a:rPr lang="fr-FR" dirty="0"/>
              <a:t> memory </a:t>
            </a:r>
            <a:r>
              <a:rPr lang="fr-FR" dirty="0" err="1"/>
              <a:t>footprint</a:t>
            </a:r>
            <a:r>
              <a:rPr lang="fr-FR" dirty="0"/>
              <a:t> as possible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4015C53-3272-431C-AF40-1931F5A297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82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Go?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salle de bain&#10;&#10;Description générée automatiquement">
            <a:extLst>
              <a:ext uri="{FF2B5EF4-FFF2-40B4-BE49-F238E27FC236}">
                <a16:creationId xmlns:a16="http://schemas.microsoft.com/office/drawing/2014/main" id="{0439DCA4-F408-44BD-B008-DCD1469E0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05" y="1646744"/>
            <a:ext cx="6274191" cy="4588001"/>
          </a:xfrm>
          <a:prstGeom prst="rect">
            <a:avLst/>
          </a:prstGeom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CE7AD1E0-717E-40AD-82C4-801EE2B253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01422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>
            <a:extLst>
              <a:ext uri="{FF2B5EF4-FFF2-40B4-BE49-F238E27FC236}">
                <a16:creationId xmlns:a16="http://schemas.microsoft.com/office/drawing/2014/main" id="{D4969041-6583-CA71-1DDE-0494E3123904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ED153252-4E9B-939F-F989-2E243057599D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AC42B2CE-A1C7-8CC4-A59A-F977B6915065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A91C658-4D1A-C5E3-0F19-D224D7A78549}"/>
              </a:ext>
            </a:extLst>
          </p:cNvPr>
          <p:cNvSpPr txBox="1"/>
          <p:nvPr/>
        </p:nvSpPr>
        <p:spPr>
          <a:xfrm>
            <a:off x="2272224" y="2720603"/>
            <a:ext cx="101220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4400" b="1" i="0" dirty="0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How I </a:t>
            </a:r>
            <a:r>
              <a:rPr lang="fr-FR" sz="4400" b="1" i="0" dirty="0" err="1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saved</a:t>
            </a:r>
            <a:r>
              <a:rPr lang="fr-FR" sz="4400" b="1" i="0" dirty="0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 the World </a:t>
            </a:r>
            <a:r>
              <a:rPr lang="fr-FR" sz="4400" b="1" i="0" dirty="0" err="1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with</a:t>
            </a:r>
            <a:r>
              <a:rPr lang="fr-FR" sz="4400" b="1" i="0" dirty="0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 </a:t>
            </a:r>
            <a:r>
              <a:rPr lang="fr-FR" sz="4400" b="1" i="0" dirty="0" err="1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Dailyclean</a:t>
            </a:r>
            <a:r>
              <a:rPr lang="fr-FR" sz="4400" b="1" dirty="0">
                <a:solidFill>
                  <a:srgbClr val="0DD5E0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, an open-</a:t>
            </a:r>
            <a:r>
              <a:rPr lang="fr-FR" sz="4400" b="1" dirty="0" err="1">
                <a:solidFill>
                  <a:srgbClr val="0DD5E0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sourced</a:t>
            </a:r>
            <a:r>
              <a:rPr lang="fr-FR" sz="4400" b="1" dirty="0">
                <a:solidFill>
                  <a:srgbClr val="0DD5E0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 </a:t>
            </a:r>
            <a:r>
              <a:rPr lang="fr-FR" sz="4400" b="1" dirty="0" err="1">
                <a:solidFill>
                  <a:srgbClr val="0DD5E0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tool</a:t>
            </a:r>
            <a:r>
              <a:rPr lang="fr-FR" sz="4400" b="1" dirty="0">
                <a:solidFill>
                  <a:srgbClr val="0DD5E0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 </a:t>
            </a:r>
            <a:r>
              <a:rPr lang="fr-FR" sz="4400" b="1" dirty="0" err="1">
                <a:solidFill>
                  <a:srgbClr val="0DD5E0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developed</a:t>
            </a:r>
            <a:r>
              <a:rPr lang="fr-FR" sz="4400" b="1" dirty="0">
                <a:solidFill>
                  <a:srgbClr val="0DD5E0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 in </a:t>
            </a:r>
            <a:r>
              <a:rPr lang="fr-FR" sz="4400" b="1" dirty="0" err="1">
                <a:solidFill>
                  <a:srgbClr val="0DD5E0"/>
                </a:solidFill>
                <a:latin typeface="Stick" panose="02020700000000000000" pitchFamily="18" charset="-128"/>
                <a:ea typeface="Stick" panose="02020700000000000000" pitchFamily="18" charset="-128"/>
              </a:rPr>
              <a:t>Quarkus</a:t>
            </a:r>
            <a:endParaRPr lang="fr-FR" sz="4400" b="1" i="0" dirty="0">
              <a:solidFill>
                <a:srgbClr val="0DD5E0"/>
              </a:solidFill>
              <a:effectLst/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C59964F-4B97-2F11-A8C7-FA47F4BC8B5A}"/>
              </a:ext>
            </a:extLst>
          </p:cNvPr>
          <p:cNvSpPr txBox="1"/>
          <p:nvPr/>
        </p:nvSpPr>
        <p:spPr>
          <a:xfrm>
            <a:off x="8822802" y="4919008"/>
            <a:ext cx="2658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Guillaume THOMAS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AXA FR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608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know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58663243-BD4B-4B47-92D4-B9976DB7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749" y="-19624"/>
            <a:ext cx="1053888" cy="105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raalVM">
            <a:extLst>
              <a:ext uri="{FF2B5EF4-FFF2-40B4-BE49-F238E27FC236}">
                <a16:creationId xmlns:a16="http://schemas.microsoft.com/office/drawing/2014/main" id="{144AC006-CF57-4815-B97C-76F9654F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77369" y="2205867"/>
            <a:ext cx="6406877" cy="287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9C39B0-381C-45E2-88A5-BB0C91E30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664" y="2056356"/>
            <a:ext cx="4536193" cy="275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3FBDA95A-0295-4F3F-90DA-65E2F59D4B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710511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GraalVM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371F40F-E9C4-45AD-B8E8-CB26BA4143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  <p:pic>
        <p:nvPicPr>
          <p:cNvPr id="25" name="Picture 2" descr="GraalVM">
            <a:extLst>
              <a:ext uri="{FF2B5EF4-FFF2-40B4-BE49-F238E27FC236}">
                <a16:creationId xmlns:a16="http://schemas.microsoft.com/office/drawing/2014/main" id="{A81C6827-AC29-4A1E-8A66-2AC21CC0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3182" y="132615"/>
            <a:ext cx="7365639" cy="33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0DB32F4-543A-43A9-AD26-30A21C21A434}"/>
              </a:ext>
            </a:extLst>
          </p:cNvPr>
          <p:cNvSpPr txBox="1">
            <a:spLocks/>
          </p:cNvSpPr>
          <p:nvPr/>
        </p:nvSpPr>
        <p:spPr>
          <a:xfrm>
            <a:off x="3261743" y="2905768"/>
            <a:ext cx="5668538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3600" dirty="0">
                <a:ea typeface="Source Sans Pro" panose="020B0503030403020204" pitchFamily="34" charset="0"/>
              </a:rPr>
              <a:t>Ahead-of-time compilation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E7A2B1-6F59-42D0-9511-B69F71C2333F}"/>
              </a:ext>
            </a:extLst>
          </p:cNvPr>
          <p:cNvSpPr txBox="1">
            <a:spLocks/>
          </p:cNvSpPr>
          <p:nvPr/>
        </p:nvSpPr>
        <p:spPr>
          <a:xfrm>
            <a:off x="2231240" y="5411728"/>
            <a:ext cx="7657866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3600" dirty="0">
                <a:ea typeface="Source Sans Pro" panose="020B0503030403020204" pitchFamily="34" charset="0"/>
              </a:rPr>
              <a:t>Fast startup &amp; low memory footprint</a:t>
            </a:r>
          </a:p>
        </p:txBody>
      </p:sp>
      <p:pic>
        <p:nvPicPr>
          <p:cNvPr id="28" name="Picture 2" descr="Zwinkern GIFs | Tenor">
            <a:extLst>
              <a:ext uri="{FF2B5EF4-FFF2-40B4-BE49-F238E27FC236}">
                <a16:creationId xmlns:a16="http://schemas.microsoft.com/office/drawing/2014/main" id="{1199BC44-BF49-49E3-BA93-E8629D153A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147" y="5354618"/>
            <a:ext cx="749435" cy="7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A18A095-AB28-4986-A1A3-84616822F738}"/>
              </a:ext>
            </a:extLst>
          </p:cNvPr>
          <p:cNvSpPr txBox="1">
            <a:spLocks/>
          </p:cNvSpPr>
          <p:nvPr/>
        </p:nvSpPr>
        <p:spPr>
          <a:xfrm>
            <a:off x="3159846" y="3894802"/>
            <a:ext cx="2231700" cy="12003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8000" dirty="0">
                <a:ea typeface="Source Sans Pro" panose="020B0503030403020204" pitchFamily="34" charset="0"/>
              </a:rPr>
              <a:t>.JAR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23A5466-DA56-407F-B061-E87F2AAC30B2}"/>
              </a:ext>
            </a:extLst>
          </p:cNvPr>
          <p:cNvSpPr txBox="1">
            <a:spLocks/>
          </p:cNvSpPr>
          <p:nvPr/>
        </p:nvSpPr>
        <p:spPr>
          <a:xfrm>
            <a:off x="5412971" y="3894802"/>
            <a:ext cx="3488454" cy="12003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8000" dirty="0">
                <a:ea typeface="Source Sans Pro" panose="020B0503030403020204" pitchFamily="34" charset="0"/>
              </a:rPr>
              <a:t>=&gt; .EXE</a:t>
            </a:r>
          </a:p>
        </p:txBody>
      </p:sp>
    </p:spTree>
    <p:extLst>
      <p:ext uri="{BB962C8B-B14F-4D97-AF65-F5344CB8AC3E}">
        <p14:creationId xmlns:p14="http://schemas.microsoft.com/office/powerpoint/2010/main" val="3245428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Quarkus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F513157B-F85E-4A83-BE60-D11397F187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B836B18-87FF-4332-86EF-9EAE461E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904" y="1022475"/>
            <a:ext cx="4536193" cy="275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C150C89-1AAF-4FC9-ACE1-A2A6E352B79B}"/>
              </a:ext>
            </a:extLst>
          </p:cNvPr>
          <p:cNvSpPr txBox="1">
            <a:spLocks/>
          </p:cNvSpPr>
          <p:nvPr/>
        </p:nvSpPr>
        <p:spPr>
          <a:xfrm>
            <a:off x="2092353" y="4196735"/>
            <a:ext cx="8007320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3600" dirty="0">
                <a:ea typeface="Source Sans Pro" panose="020B0503030403020204" pitchFamily="34" charset="0"/>
              </a:rPr>
              <a:t>Work with </a:t>
            </a:r>
            <a:r>
              <a:rPr lang="en-US" sz="3600" dirty="0" err="1">
                <a:ea typeface="Source Sans Pro" panose="020B0503030403020204" pitchFamily="34" charset="0"/>
              </a:rPr>
              <a:t>GraalVM</a:t>
            </a:r>
            <a:r>
              <a:rPr lang="en-US" sz="3600" dirty="0">
                <a:ea typeface="Source Sans Pro" panose="020B0503030403020204" pitchFamily="34" charset="0"/>
              </a:rPr>
              <a:t> native images OOB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30035D-14D1-4F1A-A290-EFE717CDCB61}"/>
              </a:ext>
            </a:extLst>
          </p:cNvPr>
          <p:cNvSpPr txBox="1">
            <a:spLocks/>
          </p:cNvSpPr>
          <p:nvPr/>
        </p:nvSpPr>
        <p:spPr>
          <a:xfrm>
            <a:off x="4066439" y="5162929"/>
            <a:ext cx="4059124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3600" dirty="0">
                <a:ea typeface="Source Sans Pro" panose="020B0503030403020204" pitchFamily="34" charset="0"/>
              </a:rPr>
              <a:t>Support by RedHat</a:t>
            </a:r>
          </a:p>
        </p:txBody>
      </p:sp>
    </p:spTree>
    <p:extLst>
      <p:ext uri="{BB962C8B-B14F-4D97-AF65-F5344CB8AC3E}">
        <p14:creationId xmlns:p14="http://schemas.microsoft.com/office/powerpoint/2010/main" val="359090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Benefits</a:t>
            </a:r>
            <a:r>
              <a:rPr lang="fr-FR" dirty="0"/>
              <a:t> illustration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5FD6E8A8-14DF-410D-AA86-1E8075882E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56B8FDD-2CEE-4C7C-9C8D-47C52E6050E5}"/>
              </a:ext>
            </a:extLst>
          </p:cNvPr>
          <p:cNvSpPr txBox="1">
            <a:spLocks/>
          </p:cNvSpPr>
          <p:nvPr/>
        </p:nvSpPr>
        <p:spPr>
          <a:xfrm>
            <a:off x="2407045" y="3093875"/>
            <a:ext cx="7377913" cy="670251"/>
          </a:xfrm>
          <a:prstGeom prst="rect">
            <a:avLst/>
          </a:prstGeom>
        </p:spPr>
        <p:txBody>
          <a:bodyPr lIns="0" tIns="0" rIns="0" bIns="0" anchor="ctr">
            <a:normAutofit fontScale="97500"/>
          </a:bodyPr>
          <a:lstStyle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8F"/>
                </a:solidFill>
                <a:latin typeface="+mn-lt"/>
                <a:ea typeface="+mj-ea"/>
                <a:cs typeface="Arial" pitchFamily="34" charset="0"/>
              </a:defRPr>
            </a:lvl1pPr>
            <a:lvl2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2pPr>
            <a:lvl3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3pPr>
            <a:lvl4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4pPr>
            <a:lvl5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5pPr>
            <a:lvl6pPr marL="535115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1070230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605346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2140462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fr-FR" sz="3200" dirty="0"/>
              <a:t>And </a:t>
            </a:r>
            <a:r>
              <a:rPr lang="fr-FR" sz="3200" dirty="0" err="1"/>
              <a:t>now</a:t>
            </a:r>
            <a:r>
              <a:rPr lang="fr-FR" sz="3200" dirty="0"/>
              <a:t>… a </a:t>
            </a:r>
            <a:r>
              <a:rPr lang="fr-FR" sz="3200" dirty="0" err="1"/>
              <a:t>little</a:t>
            </a:r>
            <a:r>
              <a:rPr lang="fr-FR" sz="3200" dirty="0"/>
              <a:t> </a:t>
            </a:r>
            <a:r>
              <a:rPr lang="fr-FR" sz="3200" dirty="0" err="1"/>
              <a:t>experiment</a:t>
            </a:r>
            <a:r>
              <a:rPr lang="fr-FR" sz="3200" dirty="0"/>
              <a:t>!</a:t>
            </a:r>
          </a:p>
        </p:txBody>
      </p:sp>
      <p:pic>
        <p:nvPicPr>
          <p:cNvPr id="10" name="Picture 2" descr="CAT GIFS &amp;#39;R&amp;#39; US!!!">
            <a:extLst>
              <a:ext uri="{FF2B5EF4-FFF2-40B4-BE49-F238E27FC236}">
                <a16:creationId xmlns:a16="http://schemas.microsoft.com/office/drawing/2014/main" id="{F54D55A6-1A7E-41B9-83C2-930468B5C3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30" y="573407"/>
            <a:ext cx="3799903" cy="21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alem Salem Saberhagen GIF - Salem Salem Saberhagen Mad Science - Discover  &amp;amp; Share GIFs">
            <a:extLst>
              <a:ext uri="{FF2B5EF4-FFF2-40B4-BE49-F238E27FC236}">
                <a16:creationId xmlns:a16="http://schemas.microsoft.com/office/drawing/2014/main" id="{3AE224B0-078C-447F-A3F7-E6430DED15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55" y="4108438"/>
            <a:ext cx="4743451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0048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Prepare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Amazed</a:t>
            </a:r>
            <a:r>
              <a:rPr lang="fr-FR" dirty="0"/>
              <a:t>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A564EB1D-00FD-470C-8455-3B558D96CF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  <p:pic>
        <p:nvPicPr>
          <p:cNvPr id="9" name="Picture 2" descr="Blow Mind Mind Blown GIF - Blow Mind Mind Blown Explode - Discover &amp;amp; Share  GIFs">
            <a:extLst>
              <a:ext uri="{FF2B5EF4-FFF2-40B4-BE49-F238E27FC236}">
                <a16:creationId xmlns:a16="http://schemas.microsoft.com/office/drawing/2014/main" id="{FD449E4E-291B-4BC9-A3C5-496F603CD2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09141"/>
            <a:ext cx="6096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00460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</p:spTree>
    <p:extLst>
      <p:ext uri="{BB962C8B-B14F-4D97-AF65-F5344CB8AC3E}">
        <p14:creationId xmlns:p14="http://schemas.microsoft.com/office/powerpoint/2010/main" val="412136630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0483E-AFE7-41A7-94D0-8C0E303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3CB27-291F-4625-AFEB-48CFBD36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81968B-83DB-458E-AF90-0BC035776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Often</a:t>
            </a:r>
            <a:r>
              <a:rPr lang="fr-FR" dirty="0"/>
              <a:t>, applications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shut</a:t>
            </a:r>
            <a:r>
              <a:rPr lang="fr-FR" dirty="0"/>
              <a:t> off at least 67% of the time</a:t>
            </a:r>
          </a:p>
          <a:p>
            <a:r>
              <a:rPr lang="fr-FR" dirty="0" err="1"/>
              <a:t>Dailyclean</a:t>
            </a:r>
            <a:r>
              <a:rPr lang="fr-FR" dirty="0"/>
              <a:t> can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comsuption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control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wallet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the Planet</a:t>
            </a:r>
          </a:p>
          <a:p>
            <a:r>
              <a:rPr lang="fr-FR" dirty="0"/>
              <a:t>Work </a:t>
            </a:r>
            <a:r>
              <a:rPr lang="fr-FR" dirty="0" err="1"/>
              <a:t>with</a:t>
            </a:r>
            <a:r>
              <a:rPr lang="fr-FR" dirty="0"/>
              <a:t> all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Kubernetes</a:t>
            </a:r>
            <a:r>
              <a:rPr lang="fr-FR" dirty="0"/>
              <a:t> /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projects</a:t>
            </a:r>
            <a:endParaRPr lang="fr-FR" dirty="0"/>
          </a:p>
          <a:p>
            <a:r>
              <a:rPr lang="fr-FR" dirty="0"/>
              <a:t>And…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5AFA3D-FDE2-4FB0-A39F-77CB6D04578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33392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Mac\AllFiles\Volumes\AXA\_NEW_AXA\Images\offset_comp_513181_HeroSwi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9" y="2481"/>
            <a:ext cx="12191999" cy="685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2"/>
          <p:cNvSpPr txBox="1">
            <a:spLocks/>
          </p:cNvSpPr>
          <p:nvPr/>
        </p:nvSpPr>
        <p:spPr bwMode="auto">
          <a:xfrm>
            <a:off x="7446321" y="3689969"/>
            <a:ext cx="4743200" cy="668337"/>
          </a:xfrm>
          <a:prstGeom prst="rect">
            <a:avLst/>
          </a:prstGeom>
        </p:spPr>
        <p:txBody>
          <a:bodyPr lIns="108837" tIns="54419" rIns="108837" bIns="54419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68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267" b="1" dirty="0" err="1">
                <a:solidFill>
                  <a:srgbClr val="00008F"/>
                </a:solidFill>
                <a:cs typeface="Arial" pitchFamily="34" charset="0"/>
              </a:rPr>
              <a:t>Dailyclean</a:t>
            </a:r>
            <a:r>
              <a:rPr lang="en-US" sz="4267" b="1" dirty="0">
                <a:solidFill>
                  <a:srgbClr val="00008F"/>
                </a:solidFill>
                <a:cs typeface="Arial" pitchFamily="34" charset="0"/>
              </a:rPr>
              <a:t> is open-source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AFD1F5-9F96-44F5-8C40-81B4A9C6D409}"/>
              </a:ext>
            </a:extLst>
          </p:cNvPr>
          <p:cNvSpPr/>
          <p:nvPr/>
        </p:nvSpPr>
        <p:spPr>
          <a:xfrm>
            <a:off x="343935" y="198402"/>
            <a:ext cx="1217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902758"/>
            <a:r>
              <a:rPr lang="fr-FR" altLang="fr-FR" sz="48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4"/>
              </a:rPr>
              <a:t>https://github.com/AxaGuilDEv/dailyclean</a:t>
            </a:r>
            <a:endParaRPr lang="fr-FR" altLang="fr-FR" sz="48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02675D-7A2E-4525-B1C1-7904FCC9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0253" y="4906460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r>
              <a:rPr lang="fr-FR"/>
              <a:t>Devoxx 2023 - How I Saved The World With Dailyclean</a:t>
            </a:r>
            <a:endParaRPr lang="en-US" noProof="0" dirty="0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7131E84-088A-4D4A-A920-12EC4D4C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169" y="2321004"/>
            <a:ext cx="799565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r>
              <a:rPr lang="en-US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Do you have some questions?</a:t>
            </a:r>
          </a:p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endParaRPr 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r>
              <a:rPr lang="en-US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				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0B8F26-6358-4C71-B2EB-39832AB12FF3}"/>
              </a:ext>
            </a:extLst>
          </p:cNvPr>
          <p:cNvSpPr txBox="1"/>
          <p:nvPr/>
        </p:nvSpPr>
        <p:spPr bwMode="auto">
          <a:xfrm>
            <a:off x="4893276" y="4272677"/>
            <a:ext cx="874911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r>
              <a:rPr lang="en-US" sz="5400" dirty="0">
                <a:solidFill>
                  <a:schemeClr val="bg1"/>
                </a:solidFill>
                <a:latin typeface="+mj-lt"/>
                <a:cs typeface="Arial" pitchFamily="34" charset="0"/>
                <a:hlinkClick r:id="rId2"/>
              </a:rPr>
              <a:t>guillaume.thomas@axa.fr</a:t>
            </a:r>
            <a:endParaRPr 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endParaRPr 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r>
              <a:rPr lang="en-US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16489065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193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DB2EC55B-BAC3-4DFB-9A16-EC078D7D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54" y="2099192"/>
            <a:ext cx="2653413" cy="2659617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B5A59CC1-4E6C-46A6-B646-A7FCEE1F9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710" y="2690336"/>
            <a:ext cx="99533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r>
              <a:rPr lang="en-US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Guillaume THOMAS</a:t>
            </a:r>
          </a:p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endParaRPr 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527593DA-476F-438A-9E17-60409A83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8901" y="2219077"/>
            <a:ext cx="2453100" cy="24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8DCFF369-E55E-4E36-9E2F-7F144D11F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097" y="3445628"/>
            <a:ext cx="9953313" cy="114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r>
              <a:rPr lang="en-US" sz="2667" dirty="0">
                <a:solidFill>
                  <a:schemeClr val="bg1"/>
                </a:solidFill>
                <a:latin typeface="+mj-lt"/>
                <a:cs typeface="Arial" pitchFamily="34" charset="0"/>
              </a:rPr>
              <a:t>ML Engineer @AXAFR</a:t>
            </a:r>
          </a:p>
          <a:p>
            <a:pPr>
              <a:tabLst>
                <a:tab pos="430807" algn="l"/>
                <a:tab pos="852164" algn="l"/>
                <a:tab pos="1284861" algn="l"/>
                <a:tab pos="1706219" algn="l"/>
                <a:tab pos="2137025" algn="l"/>
                <a:tab pos="2558384" algn="l"/>
              </a:tabLst>
            </a:pPr>
            <a:endParaRPr lang="en-US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04346B-7C5E-9A56-C3BB-B7050C7D4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262" y="557923"/>
            <a:ext cx="2670697" cy="11759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0548BA-0C80-1458-0A8F-259EEF4166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40" y="5261710"/>
            <a:ext cx="2189019" cy="9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861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Dailyclean</a:t>
            </a:r>
            <a:r>
              <a:rPr lang="en-US" dirty="0"/>
              <a:t> project ?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311999" y="1638262"/>
            <a:ext cx="11613727" cy="3581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80990" indent="-380990" defTabSz="544177">
              <a:spcBef>
                <a:spcPct val="20000"/>
              </a:spcBef>
              <a:buSzPct val="120000"/>
              <a:buBlip>
                <a:blip r:embed="rId3"/>
              </a:buBlip>
              <a:defRPr/>
            </a:pPr>
            <a:r>
              <a:rPr lang="en-US" sz="2667" dirty="0" err="1">
                <a:solidFill>
                  <a:srgbClr val="404040"/>
                </a:solidFill>
                <a:cs typeface="Arial"/>
              </a:rPr>
              <a:t>Dailyclean</a:t>
            </a:r>
            <a:r>
              <a:rPr lang="en-US" sz="2667" dirty="0">
                <a:solidFill>
                  <a:srgbClr val="404040"/>
                </a:solidFill>
                <a:cs typeface="Arial"/>
              </a:rPr>
              <a:t> is an open-sourced tool by AXA France</a:t>
            </a:r>
          </a:p>
          <a:p>
            <a:pPr marL="380990" indent="-380990" defTabSz="544177">
              <a:spcBef>
                <a:spcPct val="20000"/>
              </a:spcBef>
              <a:buSzPct val="120000"/>
              <a:buBlip>
                <a:blip r:embed="rId3"/>
              </a:buBlip>
              <a:defRPr/>
            </a:pPr>
            <a:r>
              <a:rPr lang="en-US" sz="2667" dirty="0">
                <a:solidFill>
                  <a:srgbClr val="404040"/>
                </a:solidFill>
                <a:cs typeface="Arial"/>
              </a:rPr>
              <a:t>Saves your resources by turning on and off your Kubernetes namespaces</a:t>
            </a:r>
          </a:p>
          <a:p>
            <a:pPr marL="380990" indent="-380990" defTabSz="544177">
              <a:spcBef>
                <a:spcPct val="20000"/>
              </a:spcBef>
              <a:buSzPct val="120000"/>
              <a:buBlip>
                <a:blip r:embed="rId3"/>
              </a:buBlip>
              <a:defRPr/>
            </a:pPr>
            <a:r>
              <a:rPr lang="en-US" sz="2667" dirty="0" err="1">
                <a:solidFill>
                  <a:srgbClr val="404040"/>
                </a:solidFill>
                <a:cs typeface="Arial"/>
              </a:rPr>
              <a:t>Planified</a:t>
            </a:r>
            <a:r>
              <a:rPr lang="en-US" sz="2667" dirty="0">
                <a:solidFill>
                  <a:srgbClr val="404040"/>
                </a:solidFill>
                <a:cs typeface="Arial"/>
              </a:rPr>
              <a:t> or on demand</a:t>
            </a:r>
          </a:p>
          <a:p>
            <a:pPr marL="380990" indent="-380990" defTabSz="544177">
              <a:spcBef>
                <a:spcPct val="20000"/>
              </a:spcBef>
              <a:buSzPct val="120000"/>
              <a:buBlip>
                <a:blip r:embed="rId3"/>
              </a:buBlip>
              <a:defRPr/>
            </a:pPr>
            <a:r>
              <a:rPr lang="en-US" sz="2667" dirty="0">
                <a:solidFill>
                  <a:srgbClr val="404040"/>
                </a:solidFill>
                <a:cs typeface="Arial"/>
              </a:rPr>
              <a:t>It works with all the Kubernetes distributions</a:t>
            </a:r>
          </a:p>
          <a:p>
            <a:pPr marL="380990" indent="-380990" defTabSz="544177">
              <a:spcBef>
                <a:spcPct val="20000"/>
              </a:spcBef>
              <a:buSzPct val="120000"/>
              <a:buBlip>
                <a:blip r:embed="rId3"/>
              </a:buBlip>
              <a:defRPr/>
            </a:pPr>
            <a:r>
              <a:rPr lang="en-US" sz="2667" dirty="0">
                <a:solidFill>
                  <a:srgbClr val="404040"/>
                </a:solidFill>
                <a:cs typeface="Arial"/>
              </a:rPr>
              <a:t>Good for your </a:t>
            </a:r>
            <a:r>
              <a:rPr lang="en-US" sz="2667" dirty="0" err="1">
                <a:solidFill>
                  <a:srgbClr val="404040"/>
                </a:solidFill>
                <a:cs typeface="Arial"/>
              </a:rPr>
              <a:t>GreenIT</a:t>
            </a:r>
            <a:r>
              <a:rPr lang="en-US" sz="2667" dirty="0">
                <a:solidFill>
                  <a:srgbClr val="404040"/>
                </a:solidFill>
                <a:cs typeface="Arial"/>
              </a:rPr>
              <a:t> and </a:t>
            </a:r>
            <a:r>
              <a:rPr lang="en-US" sz="2667" dirty="0" err="1">
                <a:solidFill>
                  <a:srgbClr val="404040"/>
                </a:solidFill>
                <a:cs typeface="Arial"/>
              </a:rPr>
              <a:t>Finops</a:t>
            </a:r>
            <a:r>
              <a:rPr lang="en-US" sz="2667" dirty="0">
                <a:solidFill>
                  <a:srgbClr val="404040"/>
                </a:solidFill>
                <a:cs typeface="Arial"/>
              </a:rPr>
              <a:t> objectives</a:t>
            </a:r>
          </a:p>
          <a:p>
            <a:pPr marL="380990" indent="-380990" defTabSz="544177">
              <a:spcBef>
                <a:spcPct val="20000"/>
              </a:spcBef>
              <a:buSzPct val="120000"/>
              <a:buBlip>
                <a:blip r:embed="rId3"/>
              </a:buBlip>
              <a:defRPr/>
            </a:pPr>
            <a:r>
              <a:rPr lang="en-US" sz="2667" dirty="0">
                <a:solidFill>
                  <a:srgbClr val="404040"/>
                </a:solidFill>
                <a:cs typeface="Arial"/>
              </a:rPr>
              <a:t>Mandatory at AXA France</a:t>
            </a:r>
          </a:p>
          <a:p>
            <a:pPr marL="380990" indent="-380990" defTabSz="544177">
              <a:spcBef>
                <a:spcPct val="20000"/>
              </a:spcBef>
              <a:buSzPct val="120000"/>
              <a:buBlip>
                <a:blip r:embed="rId3"/>
              </a:buBlip>
              <a:defRPr/>
            </a:pPr>
            <a:r>
              <a:rPr lang="en-US" sz="2667" dirty="0">
                <a:solidFill>
                  <a:srgbClr val="404040"/>
                </a:solidFill>
                <a:cs typeface="Arial"/>
              </a:rPr>
              <a:t>Based on </a:t>
            </a:r>
            <a:r>
              <a:rPr lang="en-US" sz="2667" dirty="0" err="1">
                <a:solidFill>
                  <a:srgbClr val="404040"/>
                </a:solidFill>
                <a:cs typeface="Arial"/>
              </a:rPr>
              <a:t>Quarkus</a:t>
            </a:r>
            <a:r>
              <a:rPr lang="en-US" sz="2667" dirty="0">
                <a:solidFill>
                  <a:srgbClr val="404040"/>
                </a:solidFill>
                <a:cs typeface="Arial"/>
              </a:rPr>
              <a:t> and </a:t>
            </a:r>
            <a:r>
              <a:rPr lang="en-US" sz="2667" dirty="0" err="1">
                <a:solidFill>
                  <a:srgbClr val="404040"/>
                </a:solidFill>
                <a:cs typeface="Arial"/>
              </a:rPr>
              <a:t>GraalVM</a:t>
            </a:r>
            <a:endParaRPr lang="en-US" sz="2667" dirty="0">
              <a:solidFill>
                <a:srgbClr val="404040"/>
              </a:solidFill>
              <a:cs typeface="Arial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7668A7-75F0-4197-A946-963BD615BF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 dirty="0" err="1"/>
              <a:t>Devoxx</a:t>
            </a:r>
            <a:r>
              <a:rPr lang="fr-FR" noProof="0" dirty="0"/>
              <a:t> 2023 - How I </a:t>
            </a:r>
            <a:r>
              <a:rPr lang="fr-FR" noProof="0" dirty="0" err="1"/>
              <a:t>Saved</a:t>
            </a:r>
            <a:r>
              <a:rPr lang="fr-FR" noProof="0" dirty="0"/>
              <a:t> The World </a:t>
            </a:r>
            <a:r>
              <a:rPr lang="fr-FR" noProof="0" dirty="0" err="1"/>
              <a:t>With</a:t>
            </a:r>
            <a:r>
              <a:rPr lang="fr-FR" noProof="0" dirty="0"/>
              <a:t> </a:t>
            </a:r>
            <a:r>
              <a:rPr lang="fr-FR" noProof="0" dirty="0" err="1"/>
              <a:t>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6101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194560" y="1629781"/>
            <a:ext cx="7631816" cy="2572113"/>
          </a:xfrm>
          <a:prstGeom prst="rect">
            <a:avLst/>
          </a:prstGeom>
          <a:noFill/>
        </p:spPr>
        <p:txBody>
          <a:bodyPr wrap="square" lIns="108837" tIns="54419" rIns="108837" bIns="54419">
            <a:spAutoFit/>
          </a:bodyPr>
          <a:lstStyle/>
          <a:p>
            <a:pPr defTabSz="1917843">
              <a:spcBef>
                <a:spcPts val="1191"/>
              </a:spcBef>
              <a:tabLst>
                <a:tab pos="963645" algn="l"/>
              </a:tabLst>
              <a:defRPr/>
            </a:pPr>
            <a:r>
              <a:rPr lang="en-US" sz="2400" dirty="0">
                <a:solidFill>
                  <a:srgbClr val="00008F"/>
                </a:solidFill>
                <a:latin typeface="+mj-lt"/>
                <a:cs typeface="Arial" pitchFamily="34" charset="0"/>
              </a:rPr>
              <a:t>1.</a:t>
            </a:r>
            <a:r>
              <a:rPr lang="en-US" sz="2400" dirty="0">
                <a:latin typeface="+mj-lt"/>
                <a:cs typeface="Arial" pitchFamily="34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Overview demonstration  	P. 05</a:t>
            </a:r>
          </a:p>
          <a:p>
            <a:pPr defTabSz="1917843">
              <a:spcBef>
                <a:spcPts val="1191"/>
              </a:spcBef>
              <a:tabLst>
                <a:tab pos="963645" algn="l"/>
              </a:tabLst>
              <a:defRPr/>
            </a:pPr>
            <a:r>
              <a:rPr lang="en-US" sz="2400" dirty="0">
                <a:solidFill>
                  <a:srgbClr val="00008F"/>
                </a:solidFill>
                <a:cs typeface="Arial" pitchFamily="34" charset="0"/>
              </a:rPr>
              <a:t>2.</a:t>
            </a:r>
            <a:r>
              <a:rPr lang="en-US" sz="2400" dirty="0">
                <a:cs typeface="Arial" pitchFamily="34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Why did AXA develop it?	P. 06</a:t>
            </a:r>
          </a:p>
          <a:p>
            <a:pPr defTabSz="1917843">
              <a:spcBef>
                <a:spcPts val="1191"/>
              </a:spcBef>
              <a:tabLst>
                <a:tab pos="963645" algn="l"/>
              </a:tabLst>
              <a:defRPr/>
            </a:pPr>
            <a:r>
              <a:rPr lang="en-US" sz="2400" dirty="0">
                <a:solidFill>
                  <a:srgbClr val="00008F"/>
                </a:solidFill>
                <a:cs typeface="Arial" pitchFamily="34" charset="0"/>
              </a:rPr>
              <a:t>3.</a:t>
            </a:r>
            <a:r>
              <a:rPr lang="en-US" sz="2400" dirty="0">
                <a:cs typeface="Arial" pitchFamily="34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How is it working?</a:t>
            </a:r>
            <a:r>
              <a:rPr lang="en-US" sz="2400" dirty="0">
                <a:ea typeface="Arial" charset="0"/>
                <a:cs typeface="Arial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		P. 15</a:t>
            </a:r>
          </a:p>
          <a:p>
            <a:pPr defTabSz="1917843">
              <a:spcBef>
                <a:spcPts val="1191"/>
              </a:spcBef>
              <a:tabLst>
                <a:tab pos="963645" algn="l"/>
              </a:tabLst>
              <a:defRPr/>
            </a:pPr>
            <a:r>
              <a:rPr lang="en-US" sz="2400" dirty="0">
                <a:solidFill>
                  <a:srgbClr val="00008F"/>
                </a:solidFill>
                <a:cs typeface="Arial" pitchFamily="34" charset="0"/>
              </a:rPr>
              <a:t>4.</a:t>
            </a:r>
            <a:r>
              <a:rPr lang="en-US" sz="2400" dirty="0">
                <a:cs typeface="Arial" pitchFamily="34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Why </a:t>
            </a:r>
            <a:r>
              <a:rPr lang="en-US" sz="2400" dirty="0" err="1">
                <a:solidFill>
                  <a:srgbClr val="000000"/>
                </a:solidFill>
                <a:cs typeface="Arial" pitchFamily="34" charset="0"/>
              </a:rPr>
              <a:t>Quarkus</a:t>
            </a: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 &amp; </a:t>
            </a:r>
            <a:r>
              <a:rPr lang="en-US" sz="2400" dirty="0" err="1">
                <a:solidFill>
                  <a:srgbClr val="000000"/>
                </a:solidFill>
                <a:cs typeface="Arial" pitchFamily="34" charset="0"/>
              </a:rPr>
              <a:t>GraalVM</a:t>
            </a: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?	P. 18</a:t>
            </a:r>
          </a:p>
          <a:p>
            <a:pPr defTabSz="1917843">
              <a:spcBef>
                <a:spcPts val="1191"/>
              </a:spcBef>
              <a:tabLst>
                <a:tab pos="963645" algn="l"/>
              </a:tabLst>
              <a:defRPr/>
            </a:pPr>
            <a:r>
              <a:rPr lang="en-US" sz="2400" dirty="0">
                <a:solidFill>
                  <a:srgbClr val="00008F"/>
                </a:solidFill>
                <a:cs typeface="Arial" pitchFamily="34" charset="0"/>
              </a:rPr>
              <a:t>5.</a:t>
            </a:r>
            <a:r>
              <a:rPr lang="en-US" sz="2400" dirty="0">
                <a:cs typeface="Arial" pitchFamily="34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To conclude		P. 26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/>
          </p:nvPr>
        </p:nvSpPr>
        <p:spPr>
          <a:xfrm>
            <a:off x="312001" y="762274"/>
            <a:ext cx="12523736" cy="380727"/>
          </a:xfrm>
        </p:spPr>
        <p:txBody>
          <a:bodyPr/>
          <a:lstStyle/>
          <a:p>
            <a:r>
              <a:rPr lang="fr-FR" sz="2133" dirty="0"/>
              <a:t>How I </a:t>
            </a:r>
            <a:r>
              <a:rPr lang="fr-FR" sz="2133" dirty="0" err="1"/>
              <a:t>saved</a:t>
            </a:r>
            <a:r>
              <a:rPr lang="fr-FR" sz="2133" dirty="0"/>
              <a:t> the World </a:t>
            </a:r>
            <a:r>
              <a:rPr lang="fr-FR" sz="2133" dirty="0" err="1"/>
              <a:t>with</a:t>
            </a:r>
            <a:r>
              <a:rPr lang="fr-FR" sz="2133" dirty="0"/>
              <a:t> </a:t>
            </a:r>
            <a:r>
              <a:rPr lang="fr-FR" sz="2133" dirty="0" err="1"/>
              <a:t>Dailyclean</a:t>
            </a:r>
            <a:r>
              <a:rPr lang="fr-FR" sz="2133" dirty="0"/>
              <a:t>, an open-</a:t>
            </a:r>
            <a:r>
              <a:rPr lang="fr-FR" sz="2133" dirty="0" err="1"/>
              <a:t>sourced</a:t>
            </a:r>
            <a:r>
              <a:rPr lang="fr-FR" sz="2133" dirty="0"/>
              <a:t> </a:t>
            </a:r>
            <a:r>
              <a:rPr lang="fr-FR" sz="2133" dirty="0" err="1"/>
              <a:t>tool</a:t>
            </a:r>
            <a:r>
              <a:rPr lang="fr-FR" sz="2133" dirty="0"/>
              <a:t> </a:t>
            </a:r>
            <a:r>
              <a:rPr lang="fr-FR" sz="2133" dirty="0" err="1"/>
              <a:t>developed</a:t>
            </a:r>
            <a:r>
              <a:rPr lang="fr-FR" sz="2133" dirty="0"/>
              <a:t> in </a:t>
            </a:r>
            <a:r>
              <a:rPr lang="fr-FR" sz="2133" dirty="0" err="1"/>
              <a:t>Quarkus</a:t>
            </a:r>
            <a:r>
              <a:rPr lang="en-US" sz="2133" dirty="0"/>
              <a:t> | 31/01/2023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F3671F-38C1-4DE3-BE32-C51FA2983D1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  <p:pic>
        <p:nvPicPr>
          <p:cNvPr id="11" name="Image 10" descr="Une image contenant chat, mammifère, intérieur, chat domestique&#10;&#10;Description générée automatiquement">
            <a:extLst>
              <a:ext uri="{FF2B5EF4-FFF2-40B4-BE49-F238E27FC236}">
                <a16:creationId xmlns:a16="http://schemas.microsoft.com/office/drawing/2014/main" id="{C93CDC95-0AB7-47D6-AF02-7599E18D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527" y="1355751"/>
            <a:ext cx="2911472" cy="29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924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Overview demonstration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did AXA develop it?</a:t>
            </a:r>
          </a:p>
        </p:txBody>
      </p:sp>
    </p:spTree>
    <p:extLst>
      <p:ext uri="{BB962C8B-B14F-4D97-AF65-F5344CB8AC3E}">
        <p14:creationId xmlns:p14="http://schemas.microsoft.com/office/powerpoint/2010/main" val="193104783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724F9-7BBB-4087-BF15-60CF772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1FA51-10EE-4992-8C8C-330A86E76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FC9004-98B2-491E-B0FB-6BC18E6CF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86FC23-F8EE-413C-98F9-416475FA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77009" y="1071025"/>
            <a:ext cx="832491" cy="12468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E0DAE5-B96F-471C-9AB6-67BC5B66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48137" y="1114467"/>
            <a:ext cx="832491" cy="124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1658D1-8107-486B-A15E-0F722046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12721">
            <a:off x="4579149" y="949425"/>
            <a:ext cx="933688" cy="1398456"/>
          </a:xfrm>
          <a:prstGeom prst="rect">
            <a:avLst/>
          </a:prstGeom>
        </p:spPr>
      </p:pic>
      <p:pic>
        <p:nvPicPr>
          <p:cNvPr id="10" name="Picture 2" descr="Carte nationale d'identité - CNI - Evreux">
            <a:extLst>
              <a:ext uri="{FF2B5EF4-FFF2-40B4-BE49-F238E27FC236}">
                <a16:creationId xmlns:a16="http://schemas.microsoft.com/office/drawing/2014/main" id="{55B59A2C-A2E2-4840-995F-C218F4A95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6314604" y="4508462"/>
            <a:ext cx="1387001" cy="104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arte nationale d'identité - CNI - Evreux">
            <a:extLst>
              <a:ext uri="{FF2B5EF4-FFF2-40B4-BE49-F238E27FC236}">
                <a16:creationId xmlns:a16="http://schemas.microsoft.com/office/drawing/2014/main" id="{C281DF16-BF4D-469C-AE04-058174953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7987002">
            <a:off x="4053220" y="4280236"/>
            <a:ext cx="1943101" cy="147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arte nationale d'identité - CNI - Evreux">
            <a:extLst>
              <a:ext uri="{FF2B5EF4-FFF2-40B4-BE49-F238E27FC236}">
                <a16:creationId xmlns:a16="http://schemas.microsoft.com/office/drawing/2014/main" id="{5CCC2351-8472-438D-92AE-37FD7AE7D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8046258" y="4516887"/>
            <a:ext cx="1387001" cy="104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DF47DE-B4B3-48E5-A077-C54BC367E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843" y="3531953"/>
            <a:ext cx="1991819" cy="2809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36B0389C-4FAD-4A9D-AB20-A5F794978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8773" y="4110588"/>
            <a:ext cx="657225" cy="1524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93C616E-9D03-4E6E-ADD4-A881D1006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1179" y="3807081"/>
            <a:ext cx="1257300" cy="219075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13786E3-2686-493F-82C1-23E27C307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9353" y="4401066"/>
            <a:ext cx="733425" cy="133351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8BB00B26-6463-4169-A6C1-78B7E25DC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0407" y="4960827"/>
            <a:ext cx="1133475" cy="171451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D2EFD854-7B24-4E4A-997A-DB9C2C509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6821" y="5519373"/>
            <a:ext cx="733425" cy="133351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BA00F8B4-59AE-491B-8EB8-4E2734EF0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1267" y="4631629"/>
            <a:ext cx="1470212" cy="13940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225DA461-DC69-4C2E-BDE7-13B3F96EA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856" y="5711225"/>
            <a:ext cx="771525" cy="171451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11A0EF2D-967D-4E0C-944D-10DA0BB29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1982" y="5284111"/>
            <a:ext cx="561975" cy="142875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000AA44C-ADB1-4E7C-9413-9F2CE3B238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0925" y="6044069"/>
            <a:ext cx="733425" cy="133351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8722BD9E-14CA-48A2-9BD9-31682ABC924E}"/>
              </a:ext>
            </a:extLst>
          </p:cNvPr>
          <p:cNvSpPr txBox="1"/>
          <p:nvPr/>
        </p:nvSpPr>
        <p:spPr>
          <a:xfrm>
            <a:off x="2922081" y="1286559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24" name="Arrow: Right 29">
            <a:extLst>
              <a:ext uri="{FF2B5EF4-FFF2-40B4-BE49-F238E27FC236}">
                <a16:creationId xmlns:a16="http://schemas.microsoft.com/office/drawing/2014/main" id="{A54E5E3B-6F23-493C-9725-EF451C13510B}"/>
              </a:ext>
            </a:extLst>
          </p:cNvPr>
          <p:cNvSpPr/>
          <p:nvPr/>
        </p:nvSpPr>
        <p:spPr>
          <a:xfrm>
            <a:off x="3863869" y="4795411"/>
            <a:ext cx="590551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D92A9EF-EA20-4143-8F21-BBA19636F3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5328" y="332743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9A47E73E-4858-4248-8B61-DF90F09E85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7893" y="2532652"/>
            <a:ext cx="1550895" cy="1577789"/>
          </a:xfrm>
          <a:prstGeom prst="rect">
            <a:avLst/>
          </a:prstGeom>
        </p:spPr>
      </p:pic>
      <p:sp>
        <p:nvSpPr>
          <p:cNvPr id="27" name="Arrow: Right 27">
            <a:extLst>
              <a:ext uri="{FF2B5EF4-FFF2-40B4-BE49-F238E27FC236}">
                <a16:creationId xmlns:a16="http://schemas.microsoft.com/office/drawing/2014/main" id="{9CB1E568-FDFF-45BE-BCDD-27E4ECC177DF}"/>
              </a:ext>
            </a:extLst>
          </p:cNvPr>
          <p:cNvSpPr/>
          <p:nvPr/>
        </p:nvSpPr>
        <p:spPr>
          <a:xfrm rot="-2520000">
            <a:off x="1596965" y="2500447"/>
            <a:ext cx="590551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Arrow: Right 33">
            <a:extLst>
              <a:ext uri="{FF2B5EF4-FFF2-40B4-BE49-F238E27FC236}">
                <a16:creationId xmlns:a16="http://schemas.microsoft.com/office/drawing/2014/main" id="{A58BE25C-57B6-4E38-A546-4738323894EB}"/>
              </a:ext>
            </a:extLst>
          </p:cNvPr>
          <p:cNvSpPr/>
          <p:nvPr/>
        </p:nvSpPr>
        <p:spPr>
          <a:xfrm rot="2400000">
            <a:off x="1556622" y="3486565"/>
            <a:ext cx="590551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A3897B9A-8249-4D5E-ABC8-24C322FA418A}"/>
              </a:ext>
            </a:extLst>
          </p:cNvPr>
          <p:cNvSpPr txBox="1"/>
          <p:nvPr/>
        </p:nvSpPr>
        <p:spPr>
          <a:xfrm rot="-2580000">
            <a:off x="1538202" y="2546671"/>
            <a:ext cx="849967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1" dirty="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0" name="Arrow: Right 30">
            <a:extLst>
              <a:ext uri="{FF2B5EF4-FFF2-40B4-BE49-F238E27FC236}">
                <a16:creationId xmlns:a16="http://schemas.microsoft.com/office/drawing/2014/main" id="{C44E32CB-52C3-4855-A7A3-8D245FE80D9E}"/>
              </a:ext>
            </a:extLst>
          </p:cNvPr>
          <p:cNvSpPr/>
          <p:nvPr/>
        </p:nvSpPr>
        <p:spPr>
          <a:xfrm>
            <a:off x="3807838" y="1460541"/>
            <a:ext cx="590551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Arrow: Right 37">
            <a:extLst>
              <a:ext uri="{FF2B5EF4-FFF2-40B4-BE49-F238E27FC236}">
                <a16:creationId xmlns:a16="http://schemas.microsoft.com/office/drawing/2014/main" id="{73F09E03-778C-4763-A1D2-F9D96F4820D2}"/>
              </a:ext>
            </a:extLst>
          </p:cNvPr>
          <p:cNvSpPr/>
          <p:nvPr/>
        </p:nvSpPr>
        <p:spPr>
          <a:xfrm>
            <a:off x="7562161" y="1460522"/>
            <a:ext cx="590551" cy="485775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Arrow: Right 38">
            <a:extLst>
              <a:ext uri="{FF2B5EF4-FFF2-40B4-BE49-F238E27FC236}">
                <a16:creationId xmlns:a16="http://schemas.microsoft.com/office/drawing/2014/main" id="{4CCA5642-6322-4685-B81A-58D7BA65AA8C}"/>
              </a:ext>
            </a:extLst>
          </p:cNvPr>
          <p:cNvSpPr/>
          <p:nvPr/>
        </p:nvSpPr>
        <p:spPr>
          <a:xfrm>
            <a:off x="5577201" y="4795412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Arrow: Right 35">
            <a:extLst>
              <a:ext uri="{FF2B5EF4-FFF2-40B4-BE49-F238E27FC236}">
                <a16:creationId xmlns:a16="http://schemas.microsoft.com/office/drawing/2014/main" id="{F2789F39-1A76-4C17-8AC2-190DA0AECD17}"/>
              </a:ext>
            </a:extLst>
          </p:cNvPr>
          <p:cNvSpPr/>
          <p:nvPr/>
        </p:nvSpPr>
        <p:spPr>
          <a:xfrm>
            <a:off x="5604095" y="1442611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77540941-A8C6-4D21-9529-BFF190E2EA71}"/>
              </a:ext>
            </a:extLst>
          </p:cNvPr>
          <p:cNvSpPr txBox="1"/>
          <p:nvPr/>
        </p:nvSpPr>
        <p:spPr>
          <a:xfrm>
            <a:off x="3836481" y="4917265"/>
            <a:ext cx="1495425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1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51F575FB-8E8A-4BD5-8BD4-06F977442561}"/>
              </a:ext>
            </a:extLst>
          </p:cNvPr>
          <p:cNvSpPr txBox="1"/>
          <p:nvPr/>
        </p:nvSpPr>
        <p:spPr>
          <a:xfrm>
            <a:off x="3773729" y="1582395"/>
            <a:ext cx="1495425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1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186570AB-4FF4-4385-A18C-149AC5145D02}"/>
              </a:ext>
            </a:extLst>
          </p:cNvPr>
          <p:cNvSpPr txBox="1"/>
          <p:nvPr/>
        </p:nvSpPr>
        <p:spPr>
          <a:xfrm>
            <a:off x="5522361" y="4899335"/>
            <a:ext cx="1102659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1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37" name="Arrow: Right 40">
            <a:extLst>
              <a:ext uri="{FF2B5EF4-FFF2-40B4-BE49-F238E27FC236}">
                <a16:creationId xmlns:a16="http://schemas.microsoft.com/office/drawing/2014/main" id="{7B1D6971-23FD-4963-A905-224A985B4524}"/>
              </a:ext>
            </a:extLst>
          </p:cNvPr>
          <p:cNvSpPr/>
          <p:nvPr/>
        </p:nvSpPr>
        <p:spPr>
          <a:xfrm>
            <a:off x="7491165" y="4799590"/>
            <a:ext cx="590551" cy="485775"/>
          </a:xfrm>
          <a:prstGeom prst="rightArrow">
            <a:avLst/>
          </a:prstGeom>
          <a:solidFill>
            <a:srgbClr val="7030A0"/>
          </a:solidFill>
          <a:ln w="0"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Arrow: Right 45">
            <a:extLst>
              <a:ext uri="{FF2B5EF4-FFF2-40B4-BE49-F238E27FC236}">
                <a16:creationId xmlns:a16="http://schemas.microsoft.com/office/drawing/2014/main" id="{9603146C-FAE8-449A-A6A0-684DC5C944C4}"/>
              </a:ext>
            </a:extLst>
          </p:cNvPr>
          <p:cNvSpPr/>
          <p:nvPr/>
        </p:nvSpPr>
        <p:spPr>
          <a:xfrm>
            <a:off x="9238913" y="4772695"/>
            <a:ext cx="590551" cy="485775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50B595-40E0-4D3B-8774-81BCA7C41533}"/>
              </a:ext>
            </a:extLst>
          </p:cNvPr>
          <p:cNvSpPr/>
          <p:nvPr/>
        </p:nvSpPr>
        <p:spPr>
          <a:xfrm>
            <a:off x="8410307" y="464353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518ACC-FADA-4DBA-A367-0D1805B74800}"/>
              </a:ext>
            </a:extLst>
          </p:cNvPr>
          <p:cNvSpPr/>
          <p:nvPr/>
        </p:nvSpPr>
        <p:spPr>
          <a:xfrm>
            <a:off x="8410307" y="479593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AE07E6-0A42-4041-A63E-770A4B2C88DF}"/>
              </a:ext>
            </a:extLst>
          </p:cNvPr>
          <p:cNvSpPr/>
          <p:nvPr/>
        </p:nvSpPr>
        <p:spPr>
          <a:xfrm>
            <a:off x="8410306" y="4948336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3F6720-27E9-4F21-83C2-1470CB07117B}"/>
              </a:ext>
            </a:extLst>
          </p:cNvPr>
          <p:cNvSpPr/>
          <p:nvPr/>
        </p:nvSpPr>
        <p:spPr>
          <a:xfrm>
            <a:off x="8410306" y="5100736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291CDF-13DA-411E-B645-467BA83E4690}"/>
              </a:ext>
            </a:extLst>
          </p:cNvPr>
          <p:cNvSpPr/>
          <p:nvPr/>
        </p:nvSpPr>
        <p:spPr>
          <a:xfrm>
            <a:off x="8114470" y="5280033"/>
            <a:ext cx="1308847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7A6C9291-FF85-4103-91FF-5E8DD9A1F5CE}"/>
              </a:ext>
            </a:extLst>
          </p:cNvPr>
          <p:cNvSpPr txBox="1"/>
          <p:nvPr/>
        </p:nvSpPr>
        <p:spPr>
          <a:xfrm>
            <a:off x="7545418" y="1573413"/>
            <a:ext cx="1137959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1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5" name="TextBox 52">
            <a:extLst>
              <a:ext uri="{FF2B5EF4-FFF2-40B4-BE49-F238E27FC236}">
                <a16:creationId xmlns:a16="http://schemas.microsoft.com/office/drawing/2014/main" id="{F14A4047-951A-4EB6-B87A-D2D769C03733}"/>
              </a:ext>
            </a:extLst>
          </p:cNvPr>
          <p:cNvSpPr txBox="1"/>
          <p:nvPr/>
        </p:nvSpPr>
        <p:spPr>
          <a:xfrm>
            <a:off x="7483387" y="4912481"/>
            <a:ext cx="895911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1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494840DB-F3D0-4964-A392-CB2DBA55D89A}"/>
              </a:ext>
            </a:extLst>
          </p:cNvPr>
          <p:cNvSpPr txBox="1"/>
          <p:nvPr/>
        </p:nvSpPr>
        <p:spPr>
          <a:xfrm>
            <a:off x="9282686" y="4896230"/>
            <a:ext cx="849967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1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141A70D-D5CE-44A5-8CCC-A67CD3081416}"/>
              </a:ext>
            </a:extLst>
          </p:cNvPr>
          <p:cNvSpPr txBox="1"/>
          <p:nvPr/>
        </p:nvSpPr>
        <p:spPr>
          <a:xfrm>
            <a:off x="5533168" y="1582395"/>
            <a:ext cx="1255059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1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48" name="TextBox 80">
            <a:extLst>
              <a:ext uri="{FF2B5EF4-FFF2-40B4-BE49-F238E27FC236}">
                <a16:creationId xmlns:a16="http://schemas.microsoft.com/office/drawing/2014/main" id="{11FBD198-EAE7-43CA-926F-F7607F6F19F8}"/>
              </a:ext>
            </a:extLst>
          </p:cNvPr>
          <p:cNvSpPr txBox="1"/>
          <p:nvPr/>
        </p:nvSpPr>
        <p:spPr>
          <a:xfrm rot="2280000">
            <a:off x="1520271" y="3694153"/>
            <a:ext cx="849967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1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93495D05-ECE8-40B3-AD95-32BAC72B6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893" y="1391699"/>
            <a:ext cx="657225" cy="152400"/>
          </a:xfrm>
          <a:prstGeom prst="rect">
            <a:avLst/>
          </a:prstGeom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7F6BE27E-311C-401D-A233-827436B8E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298" y="1088191"/>
            <a:ext cx="1257300" cy="219075"/>
          </a:xfrm>
          <a:prstGeom prst="rect">
            <a:avLst/>
          </a:prstGeom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0043EC55-92F0-4562-B288-2F6A6B5F9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473" y="1682175"/>
            <a:ext cx="733425" cy="133351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986772E9-139F-4F6B-BC5B-9728563652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4386" y="1912739"/>
            <a:ext cx="1470212" cy="139400"/>
          </a:xfrm>
          <a:prstGeom prst="rect">
            <a:avLst/>
          </a:prstGeom>
        </p:spPr>
      </p:pic>
      <p:sp>
        <p:nvSpPr>
          <p:cNvPr id="53" name="Arrow: Right 45">
            <a:extLst>
              <a:ext uri="{FF2B5EF4-FFF2-40B4-BE49-F238E27FC236}">
                <a16:creationId xmlns:a16="http://schemas.microsoft.com/office/drawing/2014/main" id="{58136197-7BE0-4445-96FC-1EBDD0CBE0E6}"/>
              </a:ext>
            </a:extLst>
          </p:cNvPr>
          <p:cNvSpPr/>
          <p:nvPr/>
        </p:nvSpPr>
        <p:spPr>
          <a:xfrm>
            <a:off x="9320206" y="1460522"/>
            <a:ext cx="590551" cy="485775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85EA05-5232-4E32-ADE9-CF1C7031CA65}"/>
              </a:ext>
            </a:extLst>
          </p:cNvPr>
          <p:cNvSpPr/>
          <p:nvPr/>
        </p:nvSpPr>
        <p:spPr>
          <a:xfrm>
            <a:off x="8222416" y="1483765"/>
            <a:ext cx="771208" cy="13505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9E9501-47C4-43D2-87F9-347FC46A09C4}"/>
              </a:ext>
            </a:extLst>
          </p:cNvPr>
          <p:cNvSpPr/>
          <p:nvPr/>
        </p:nvSpPr>
        <p:spPr>
          <a:xfrm>
            <a:off x="8222417" y="1636163"/>
            <a:ext cx="771207" cy="13505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34DF3-74A5-4A4B-9991-B467B595F8C3}"/>
              </a:ext>
            </a:extLst>
          </p:cNvPr>
          <p:cNvSpPr/>
          <p:nvPr/>
        </p:nvSpPr>
        <p:spPr>
          <a:xfrm>
            <a:off x="8222417" y="1788565"/>
            <a:ext cx="771207" cy="14395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E38B2CFF-0751-4155-9BB6-865C92401F0C}"/>
              </a:ext>
            </a:extLst>
          </p:cNvPr>
          <p:cNvSpPr txBox="1"/>
          <p:nvPr/>
        </p:nvSpPr>
        <p:spPr>
          <a:xfrm>
            <a:off x="9363981" y="1584057"/>
            <a:ext cx="849967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1" dirty="0">
                <a:solidFill>
                  <a:schemeClr val="bg1"/>
                </a:solidFill>
              </a:rPr>
              <a:t>OCR</a:t>
            </a:r>
          </a:p>
        </p:txBody>
      </p:sp>
      <p:pic>
        <p:nvPicPr>
          <p:cNvPr id="58" name="Picture 2" descr="Carte nationale d'identité - CNI - Evreux">
            <a:extLst>
              <a:ext uri="{FF2B5EF4-FFF2-40B4-BE49-F238E27FC236}">
                <a16:creationId xmlns:a16="http://schemas.microsoft.com/office/drawing/2014/main" id="{2F2A8CA7-1730-45F0-87D2-4C4819087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8493373">
            <a:off x="2159728" y="3962697"/>
            <a:ext cx="1510809" cy="114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5131579-9072-4750-9A45-37C23D21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39609">
            <a:off x="2488373" y="1120024"/>
            <a:ext cx="820355" cy="1228709"/>
          </a:xfrm>
          <a:prstGeom prst="rect">
            <a:avLst/>
          </a:prstGeom>
        </p:spPr>
      </p:pic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855EAAD8-D429-4952-AE14-2BD63A86B24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4003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2A17C-989F-44BD-B34E-B58DB3F0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run </a:t>
            </a:r>
            <a:r>
              <a:rPr lang="fr-FR" dirty="0" err="1"/>
              <a:t>complex</a:t>
            </a:r>
            <a:r>
              <a:rPr lang="fr-FR" dirty="0"/>
              <a:t> ML solutions?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91FEA8-4D41-412E-8511-29283C212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sum</a:t>
            </a:r>
            <a:r>
              <a:rPr lang="fr-FR" dirty="0"/>
              <a:t> 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8BA400-BC59-4E1B-965F-5D8A21134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Microservices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one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</a:t>
            </a:r>
            <a:r>
              <a:rPr lang="fr-FR" dirty="0" err="1"/>
              <a:t>different</a:t>
            </a:r>
            <a:r>
              <a:rPr lang="fr-FR" dirty="0"/>
              <a:t> version of Python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librairies on the OS</a:t>
            </a:r>
          </a:p>
          <a:p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containers </a:t>
            </a:r>
            <a:r>
              <a:rPr lang="fr-FR" dirty="0" err="1"/>
              <a:t>is</a:t>
            </a:r>
            <a:r>
              <a:rPr lang="fr-FR" dirty="0"/>
              <a:t> a consistent solution to </a:t>
            </a:r>
            <a:r>
              <a:rPr lang="fr-FR" dirty="0" err="1"/>
              <a:t>meet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!</a:t>
            </a:r>
          </a:p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96F032E-0895-49B2-8A3D-C35897B4B1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Devoxx 2023 - How I Saved The World With Dailyclean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530635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1017</Words>
  <Application>Microsoft Office PowerPoint</Application>
  <PresentationFormat>Grand écran</PresentationFormat>
  <Paragraphs>185</Paragraphs>
  <Slides>29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Open Sans</vt:lpstr>
      <vt:lpstr>Segoe UI</vt:lpstr>
      <vt:lpstr>Source Sans Pro</vt:lpstr>
      <vt:lpstr>Stick</vt:lpstr>
      <vt:lpstr>Wingdings</vt:lpstr>
      <vt:lpstr>Thème Office</vt:lpstr>
      <vt:lpstr>Présentation PowerPoint</vt:lpstr>
      <vt:lpstr>Présentation PowerPoint</vt:lpstr>
      <vt:lpstr>Présentation PowerPoint</vt:lpstr>
      <vt:lpstr>What is the Dailyclean project ?</vt:lpstr>
      <vt:lpstr>Contents</vt:lpstr>
      <vt:lpstr>Présentation PowerPoint</vt:lpstr>
      <vt:lpstr>Présentation PowerPoint</vt:lpstr>
      <vt:lpstr>Présentation PowerPoint</vt:lpstr>
      <vt:lpstr>What do we need to run complex ML solutions?</vt:lpstr>
      <vt:lpstr>Containers technologies chosen by AXA</vt:lpstr>
      <vt:lpstr>Finops learning leading us to Dailyclean</vt:lpstr>
      <vt:lpstr>Balancing availability and actual needs</vt:lpstr>
      <vt:lpstr>Présentation PowerPoint</vt:lpstr>
      <vt:lpstr>Présentation PowerPoint</vt:lpstr>
      <vt:lpstr>Demo synthesis</vt:lpstr>
      <vt:lpstr>Demo synthesis</vt:lpstr>
      <vt:lpstr>Présentation PowerPoint</vt:lpstr>
      <vt:lpstr>Our needs</vt:lpstr>
      <vt:lpstr>What about Go?</vt:lpstr>
      <vt:lpstr>I know</vt:lpstr>
      <vt:lpstr>The choice of GraalVM</vt:lpstr>
      <vt:lpstr>The choice of Quarkus</vt:lpstr>
      <vt:lpstr>Benefits illustration</vt:lpstr>
      <vt:lpstr>Prepare to be Amazed!</vt:lpstr>
      <vt:lpstr>Présentation PowerPoint</vt:lpstr>
      <vt:lpstr>Conclusion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THOMAS Guillaume</cp:lastModifiedBy>
  <cp:revision>57</cp:revision>
  <dcterms:created xsi:type="dcterms:W3CDTF">2023-01-26T08:16:31Z</dcterms:created>
  <dcterms:modified xsi:type="dcterms:W3CDTF">2023-04-27T13:23:50Z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fbbd0f-0666-461a-9212-afe773a25324_Enabled">
    <vt:lpwstr>true</vt:lpwstr>
  </property>
  <property fmtid="{D5CDD505-2E9C-101B-9397-08002B2CF9AE}" pid="3" name="MSIP_Label_bbfbbd0f-0666-461a-9212-afe773a25324_SetDate">
    <vt:lpwstr>2023-04-27T13:23:50Z</vt:lpwstr>
  </property>
  <property fmtid="{D5CDD505-2E9C-101B-9397-08002B2CF9AE}" pid="4" name="MSIP_Label_bbfbbd0f-0666-461a-9212-afe773a25324_Method">
    <vt:lpwstr>Standard</vt:lpwstr>
  </property>
  <property fmtid="{D5CDD505-2E9C-101B-9397-08002B2CF9AE}" pid="5" name="MSIP_Label_bbfbbd0f-0666-461a-9212-afe773a25324_Name">
    <vt:lpwstr>AFA Confidentiel</vt:lpwstr>
  </property>
  <property fmtid="{D5CDD505-2E9C-101B-9397-08002B2CF9AE}" pid="6" name="MSIP_Label_bbfbbd0f-0666-461a-9212-afe773a25324_SiteId">
    <vt:lpwstr>396b38cc-aa65-492b-bb0e-3d94ed25a97b</vt:lpwstr>
  </property>
  <property fmtid="{D5CDD505-2E9C-101B-9397-08002B2CF9AE}" pid="7" name="MSIP_Label_bbfbbd0f-0666-461a-9212-afe773a25324_ActionId">
    <vt:lpwstr>6320828b-838b-4db3-9098-c48d8da75cd4</vt:lpwstr>
  </property>
  <property fmtid="{D5CDD505-2E9C-101B-9397-08002B2CF9AE}" pid="8" name="MSIP_Label_bbfbbd0f-0666-461a-9212-afe773a25324_ContentBits">
    <vt:lpwstr>3</vt:lpwstr>
  </property>
</Properties>
</file>